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5" r:id="rId4"/>
    <p:sldMasterId id="2147483730" r:id="rId5"/>
  </p:sldMasterIdLst>
  <p:notesMasterIdLst>
    <p:notesMasterId r:id="rId55"/>
  </p:notesMasterIdLst>
  <p:handoutMasterIdLst>
    <p:handoutMasterId r:id="rId56"/>
  </p:handoutMasterIdLst>
  <p:sldIdLst>
    <p:sldId id="449" r:id="rId6"/>
    <p:sldId id="400" r:id="rId7"/>
    <p:sldId id="450" r:id="rId8"/>
    <p:sldId id="465" r:id="rId9"/>
    <p:sldId id="458" r:id="rId10"/>
    <p:sldId id="475" r:id="rId11"/>
    <p:sldId id="466" r:id="rId12"/>
    <p:sldId id="459" r:id="rId13"/>
    <p:sldId id="467" r:id="rId14"/>
    <p:sldId id="476" r:id="rId15"/>
    <p:sldId id="477" r:id="rId16"/>
    <p:sldId id="478" r:id="rId17"/>
    <p:sldId id="479" r:id="rId18"/>
    <p:sldId id="480" r:id="rId19"/>
    <p:sldId id="487" r:id="rId20"/>
    <p:sldId id="488" r:id="rId21"/>
    <p:sldId id="489" r:id="rId22"/>
    <p:sldId id="460" r:id="rId23"/>
    <p:sldId id="472" r:id="rId24"/>
    <p:sldId id="473" r:id="rId25"/>
    <p:sldId id="481" r:id="rId26"/>
    <p:sldId id="490" r:id="rId27"/>
    <p:sldId id="461" r:id="rId28"/>
    <p:sldId id="470" r:id="rId29"/>
    <p:sldId id="491" r:id="rId30"/>
    <p:sldId id="492" r:id="rId31"/>
    <p:sldId id="493" r:id="rId32"/>
    <p:sldId id="494" r:id="rId33"/>
    <p:sldId id="495" r:id="rId34"/>
    <p:sldId id="462" r:id="rId35"/>
    <p:sldId id="497" r:id="rId36"/>
    <p:sldId id="498" r:id="rId37"/>
    <p:sldId id="500" r:id="rId38"/>
    <p:sldId id="501" r:id="rId39"/>
    <p:sldId id="496" r:id="rId40"/>
    <p:sldId id="468" r:id="rId41"/>
    <p:sldId id="469" r:id="rId42"/>
    <p:sldId id="471" r:id="rId43"/>
    <p:sldId id="463" r:id="rId44"/>
    <p:sldId id="482" r:id="rId45"/>
    <p:sldId id="483" r:id="rId46"/>
    <p:sldId id="484" r:id="rId47"/>
    <p:sldId id="485" r:id="rId48"/>
    <p:sldId id="486" r:id="rId49"/>
    <p:sldId id="504" r:id="rId50"/>
    <p:sldId id="505" r:id="rId51"/>
    <p:sldId id="464" r:id="rId52"/>
    <p:sldId id="503" r:id="rId53"/>
    <p:sldId id="502" r:id="rId5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73">
          <p15:clr>
            <a:srgbClr val="A4A3A4"/>
          </p15:clr>
        </p15:guide>
        <p15:guide id="2" orient="horz" pos="764">
          <p15:clr>
            <a:srgbClr val="A4A3A4"/>
          </p15:clr>
        </p15:guide>
        <p15:guide id="3" orient="horz" pos="3544">
          <p15:clr>
            <a:srgbClr val="A4A3A4"/>
          </p15:clr>
        </p15:guide>
        <p15:guide id="4" orient="horz" pos="2159">
          <p15:clr>
            <a:srgbClr val="A4A3A4"/>
          </p15:clr>
        </p15:guide>
        <p15:guide id="5" orient="horz" pos="1374">
          <p15:clr>
            <a:srgbClr val="A4A3A4"/>
          </p15:clr>
        </p15:guide>
        <p15:guide id="6" orient="horz" pos="3699">
          <p15:clr>
            <a:srgbClr val="A4A3A4"/>
          </p15:clr>
        </p15:guide>
        <p15:guide id="7" orient="horz" pos="1151">
          <p15:clr>
            <a:srgbClr val="A4A3A4"/>
          </p15:clr>
        </p15:guide>
        <p15:guide id="8" pos="2922">
          <p15:clr>
            <a:srgbClr val="A4A3A4"/>
          </p15:clr>
        </p15:guide>
        <p15:guide id="9" pos="391">
          <p15:clr>
            <a:srgbClr val="A4A3A4"/>
          </p15:clr>
        </p15:guide>
        <p15:guide id="10" pos="3158">
          <p15:clr>
            <a:srgbClr val="A4A3A4"/>
          </p15:clr>
        </p15:guide>
        <p15:guide id="11" pos="5474">
          <p15:clr>
            <a:srgbClr val="A4A3A4"/>
          </p15:clr>
        </p15:guide>
        <p15:guide id="12" pos="3987">
          <p15:clr>
            <a:srgbClr val="A4A3A4"/>
          </p15:clr>
        </p15:guide>
        <p15:guide id="13" pos="218">
          <p15:clr>
            <a:srgbClr val="A4A3A4"/>
          </p15:clr>
        </p15:guide>
        <p15:guide id="14" pos="257">
          <p15:clr>
            <a:srgbClr val="A4A3A4"/>
          </p15:clr>
        </p15:guide>
        <p15:guide id="15" pos="5107">
          <p15:clr>
            <a:srgbClr val="A4A3A4"/>
          </p15:clr>
        </p15:guide>
        <p15:guide id="16" pos="5166">
          <p15:clr>
            <a:srgbClr val="A4A3A4"/>
          </p15:clr>
        </p15:guide>
        <p15:guide id="17" pos="485">
          <p15:clr>
            <a:srgbClr val="A4A3A4"/>
          </p15:clr>
        </p15:guide>
        <p15:guide id="18" orient="horz" pos="1167">
          <p15:clr>
            <a:srgbClr val="A4A3A4"/>
          </p15:clr>
        </p15:guide>
        <p15:guide id="19" pos="2962">
          <p15:clr>
            <a:srgbClr val="A4A3A4"/>
          </p15:clr>
        </p15:guide>
        <p15:guide id="20" pos="258">
          <p15:clr>
            <a:srgbClr val="A4A3A4"/>
          </p15:clr>
        </p15:guide>
        <p15:guide id="21" pos="5446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ex" initials="A" lastIdx="64" clrIdx="0"/>
  <p:cmAuthor id="2" name="Jillian Baum" initials="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1A9CB0"/>
    <a:srgbClr val="464547"/>
    <a:srgbClr val="2FC2D9"/>
    <a:srgbClr val="666666"/>
    <a:srgbClr val="B22746"/>
    <a:srgbClr val="A3C644"/>
    <a:srgbClr val="E6E6E6"/>
    <a:srgbClr val="CCCCCC"/>
    <a:srgbClr val="999999"/>
    <a:srgbClr val="44444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237" autoAdjust="0"/>
    <p:restoredTop sz="96719" autoAdjust="0"/>
  </p:normalViewPr>
  <p:slideViewPr>
    <p:cSldViewPr snapToGrid="0">
      <p:cViewPr varScale="1">
        <p:scale>
          <a:sx n="122" d="100"/>
          <a:sy n="122" d="100"/>
        </p:scale>
        <p:origin x="1368" y="90"/>
      </p:cViewPr>
      <p:guideLst>
        <p:guide orient="horz" pos="373"/>
        <p:guide orient="horz" pos="764"/>
        <p:guide orient="horz" pos="3544"/>
        <p:guide orient="horz" pos="2159"/>
        <p:guide orient="horz" pos="1374"/>
        <p:guide orient="horz" pos="3699"/>
        <p:guide orient="horz" pos="1151"/>
        <p:guide pos="2922"/>
        <p:guide pos="391"/>
        <p:guide pos="3158"/>
        <p:guide pos="5474"/>
        <p:guide pos="3987"/>
        <p:guide pos="218"/>
        <p:guide pos="257"/>
        <p:guide pos="5107"/>
        <p:guide pos="5166"/>
        <p:guide pos="485"/>
        <p:guide orient="horz" pos="1167"/>
        <p:guide pos="2962"/>
        <p:guide pos="258"/>
        <p:guide pos="544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24" d="100"/>
        <a:sy n="124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61" Type="http://schemas.openxmlformats.org/officeDocument/2006/relationships/tableStyles" Target="tableStyles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handoutMaster" Target="handoutMasters/handoutMaster1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viewProps" Target="viewProps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commentAuthors" Target="commentAuthors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5E9BF7-95E4-A242-BA1D-05FDCF603BE6}" type="datetime1">
              <a:rPr lang="en-US" smtClean="0"/>
              <a:t>10/13/2016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DDC95D-4A3A-7D4E-AF7C-745F2732B1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64561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5DBCB1-0306-AD41-9452-11E7C08D5C04}" type="datetime1">
              <a:rPr lang="en-US" smtClean="0"/>
              <a:t>10/13/2016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E90029-A909-AD4E-9775-A0D64990AD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72081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P37 – divide into 2 slides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6881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P37 – divide into 2 slides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6884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P37 – divide into 2 slides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8671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P37 – divide into 2 slides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5560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P37 – divide into 2 slides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1002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P37 – divide into 2 slides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458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P37 – divide into 2 slides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3545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P37 – divide into 2 slides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2623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P37 – divide into 2 slides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1600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P37 – divide into 2 slides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AE90029-A909-AD4E-9775-A0D64990AD2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870561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P37 – divide into 2 slides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AE90029-A909-AD4E-9775-A0D64990AD2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801014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P37 – divide into 2 slides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63573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P37 – divide into 2 slides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AE90029-A909-AD4E-9775-A0D64990AD2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2478449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P37 – divide into 2 slides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AE90029-A909-AD4E-9775-A0D64990AD2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5061113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P37 – divide into 2 slides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AE90029-A909-AD4E-9775-A0D64990AD2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6990237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P37 – divide into 2 slides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AE90029-A909-AD4E-9775-A0D64990AD2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8581433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P37 – divide into 2 slides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AE90029-A909-AD4E-9775-A0D64990AD2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3433128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P37 – divide into 2 slides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AE90029-A909-AD4E-9775-A0D64990AD2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2215507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P37 – divide into 2 slides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AE90029-A909-AD4E-9775-A0D64990AD2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8120277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P37 – divide into 2 slides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AE90029-A909-AD4E-9775-A0D64990AD2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035857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P37 – divide into 2 slides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AE90029-A909-AD4E-9775-A0D64990AD2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0002706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P37 – divide into 2 slides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AE90029-A909-AD4E-9775-A0D64990AD2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283043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P37 – divide into 2 slides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04542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P37 – divide into 2 slides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AE90029-A909-AD4E-9775-A0D64990AD2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4607003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P37 – divide into 2 slides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AE90029-A909-AD4E-9775-A0D64990AD2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6347932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P37 – divide into 2 slides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AE90029-A909-AD4E-9775-A0D64990AD2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2772451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P37 – divide into 2 slides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AE90029-A909-AD4E-9775-A0D64990AD2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2228380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P37 – divide into 2 slides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AE90029-A909-AD4E-9775-A0D64990AD2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7656021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P37 – divide into 2 slides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AE90029-A909-AD4E-9775-A0D64990AD2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2609195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P37 – divide into 2 slides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AE90029-A909-AD4E-9775-A0D64990AD2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46550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P37 – divide into 2 slides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AE90029-A909-AD4E-9775-A0D64990AD2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3361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P37 – divide into 2 slides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AE90029-A909-AD4E-9775-A0D64990AD2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400327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P37 – divide into 2 slides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AE90029-A909-AD4E-9775-A0D64990AD2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037541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P37 – divide into 2 slides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1840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P37 – divide into 2 slides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7176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P37 – divide into 2 slides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9525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P37 – divide into 2 slides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4104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P37 – divide into 2 slides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44186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P37 – divide into 2 slides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7512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77098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Ste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1" y="926332"/>
            <a:ext cx="778669" cy="5576068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>
              <a:solidFill>
                <a:srgbClr val="2FC2D9"/>
              </a:solidFill>
            </a:endParaRPr>
          </a:p>
        </p:txBody>
      </p:sp>
      <p:sp>
        <p:nvSpPr>
          <p:cNvPr id="4" name="Oval 3"/>
          <p:cNvSpPr/>
          <p:nvPr userDrawn="1"/>
        </p:nvSpPr>
        <p:spPr>
          <a:xfrm>
            <a:off x="575866" y="3477648"/>
            <a:ext cx="411480" cy="411480"/>
          </a:xfrm>
          <a:prstGeom prst="ellipse">
            <a:avLst/>
          </a:prstGeom>
          <a:solidFill>
            <a:srgbClr val="2FC2D9"/>
          </a:solidFill>
          <a:ln w="25400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1500">
                <a:solidFill>
                  <a:srgbClr val="FFFFFF"/>
                </a:solidFill>
                <a:latin typeface="Arial Black"/>
                <a:cs typeface="Arial Black"/>
              </a:rPr>
              <a:t>2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 flipH="1">
            <a:off x="0" y="4633576"/>
            <a:ext cx="9144000" cy="0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/>
          <p:nvPr userDrawn="1"/>
        </p:nvSpPr>
        <p:spPr>
          <a:xfrm>
            <a:off x="575866" y="1630376"/>
            <a:ext cx="411480" cy="411480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1500">
                <a:solidFill>
                  <a:schemeClr val="bg1"/>
                </a:solidFill>
                <a:latin typeface="Arial Black"/>
                <a:cs typeface="Arial Black"/>
              </a:rPr>
              <a:t>1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 flipH="1">
            <a:off x="0" y="2786304"/>
            <a:ext cx="9144000" cy="0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 userDrawn="1"/>
        </p:nvSpPr>
        <p:spPr>
          <a:xfrm>
            <a:off x="575866" y="5324921"/>
            <a:ext cx="411480" cy="411480"/>
          </a:xfrm>
          <a:prstGeom prst="ellipse">
            <a:avLst/>
          </a:prstGeom>
          <a:solidFill>
            <a:srgbClr val="2FC2D9"/>
          </a:solidFill>
          <a:ln w="25400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1500">
                <a:solidFill>
                  <a:srgbClr val="FFFFFF"/>
                </a:solidFill>
                <a:latin typeface="Arial Black"/>
                <a:cs typeface="Arial Black"/>
              </a:rPr>
              <a:t>3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23" hasCustomPrompt="1"/>
          </p:nvPr>
        </p:nvSpPr>
        <p:spPr>
          <a:xfrm>
            <a:off x="1117600" y="1422400"/>
            <a:ext cx="1790700" cy="889000"/>
          </a:xfrm>
          <a:prstGeom prst="rect">
            <a:avLst/>
          </a:prstGeom>
        </p:spPr>
        <p:txBody>
          <a:bodyPr vert="horz" anchor="ctr" anchorCtr="0"/>
          <a:lstStyle>
            <a:lvl1pPr marL="0" indent="0">
              <a:buNone/>
              <a:defRPr sz="1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LOREM IPSUM DOLOR SIT AMET DIAM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24" hasCustomPrompt="1"/>
          </p:nvPr>
        </p:nvSpPr>
        <p:spPr>
          <a:xfrm>
            <a:off x="3086100" y="1206500"/>
            <a:ext cx="5664200" cy="1333500"/>
          </a:xfrm>
          <a:prstGeom prst="rect">
            <a:avLst/>
          </a:prstGeom>
        </p:spPr>
        <p:txBody>
          <a:bodyPr vert="horz" anchor="ctr" anchorCtr="0"/>
          <a:lstStyle>
            <a:lvl1pPr marL="173736" marR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400" baseline="0"/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consectetuer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endParaRPr lang="en-US" dirty="0" smtClean="0"/>
          </a:p>
          <a:p>
            <a:pPr lvl="0"/>
            <a:r>
              <a:rPr lang="en-US" dirty="0" smtClean="0"/>
              <a:t>Se </a:t>
            </a:r>
            <a:r>
              <a:rPr lang="en-US" dirty="0" err="1" smtClean="0"/>
              <a:t>diam</a:t>
            </a:r>
            <a:r>
              <a:rPr lang="en-US" dirty="0" smtClean="0"/>
              <a:t> </a:t>
            </a:r>
            <a:r>
              <a:rPr lang="en-US" dirty="0" err="1" smtClean="0"/>
              <a:t>nonummy</a:t>
            </a:r>
            <a:r>
              <a:rPr lang="en-US" dirty="0" smtClean="0"/>
              <a:t> </a:t>
            </a:r>
            <a:r>
              <a:rPr lang="en-US" dirty="0" err="1" smtClean="0"/>
              <a:t>nibh</a:t>
            </a:r>
            <a:r>
              <a:rPr lang="en-US" dirty="0" smtClean="0"/>
              <a:t> </a:t>
            </a:r>
            <a:r>
              <a:rPr lang="en-US" dirty="0" err="1" smtClean="0"/>
              <a:t>tincidunt</a:t>
            </a:r>
            <a:r>
              <a:rPr lang="en-US" dirty="0" smtClean="0"/>
              <a:t> </a:t>
            </a:r>
            <a:r>
              <a:rPr lang="en-US" dirty="0" err="1" smtClean="0"/>
              <a:t>ut</a:t>
            </a:r>
            <a:r>
              <a:rPr lang="en-US" dirty="0" smtClean="0"/>
              <a:t> </a:t>
            </a:r>
            <a:r>
              <a:rPr lang="en-US" dirty="0" err="1" smtClean="0"/>
              <a:t>laoreet</a:t>
            </a:r>
            <a:r>
              <a:rPr lang="en-US" dirty="0" smtClean="0"/>
              <a:t> magna </a:t>
            </a:r>
            <a:r>
              <a:rPr lang="en-US" dirty="0" err="1" smtClean="0"/>
              <a:t>erat</a:t>
            </a:r>
            <a:r>
              <a:rPr lang="en-US" dirty="0" smtClean="0"/>
              <a:t> </a:t>
            </a:r>
            <a:r>
              <a:rPr lang="en-US" dirty="0" err="1" smtClean="0"/>
              <a:t>volutpat</a:t>
            </a:r>
            <a:endParaRPr lang="en-US" dirty="0" smtClean="0"/>
          </a:p>
          <a:p>
            <a:pPr marL="173736" marR="0" lvl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consectetuer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endParaRPr lang="en-US" dirty="0" smtClean="0"/>
          </a:p>
        </p:txBody>
      </p:sp>
      <p:sp>
        <p:nvSpPr>
          <p:cNvPr id="19" name="Text Placeholder 9"/>
          <p:cNvSpPr>
            <a:spLocks noGrp="1"/>
          </p:cNvSpPr>
          <p:nvPr>
            <p:ph type="body" sz="quarter" idx="25" hasCustomPrompt="1"/>
          </p:nvPr>
        </p:nvSpPr>
        <p:spPr>
          <a:xfrm>
            <a:off x="1117600" y="3238500"/>
            <a:ext cx="1790700" cy="889000"/>
          </a:xfrm>
          <a:prstGeom prst="rect">
            <a:avLst/>
          </a:prstGeom>
        </p:spPr>
        <p:txBody>
          <a:bodyPr vert="horz" anchor="ctr" anchorCtr="0"/>
          <a:lstStyle>
            <a:lvl1pPr marL="0" indent="0">
              <a:buNone/>
              <a:defRPr sz="1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LOREM IPSUM DOLOR SIT AMET DIAM</a:t>
            </a:r>
            <a:endParaRPr lang="en-US" dirty="0"/>
          </a:p>
        </p:txBody>
      </p:sp>
      <p:sp>
        <p:nvSpPr>
          <p:cNvPr id="20" name="Content Placeholder 11"/>
          <p:cNvSpPr>
            <a:spLocks noGrp="1"/>
          </p:cNvSpPr>
          <p:nvPr>
            <p:ph sz="quarter" idx="26" hasCustomPrompt="1"/>
          </p:nvPr>
        </p:nvSpPr>
        <p:spPr>
          <a:xfrm>
            <a:off x="3086100" y="3022600"/>
            <a:ext cx="5664200" cy="1333500"/>
          </a:xfrm>
          <a:prstGeom prst="rect">
            <a:avLst/>
          </a:prstGeom>
        </p:spPr>
        <p:txBody>
          <a:bodyPr vert="horz" anchor="ctr" anchorCtr="0"/>
          <a:lstStyle>
            <a:lvl1pPr marL="173736" marR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400" baseline="0"/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consectetuer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endParaRPr lang="en-US" dirty="0" smtClean="0"/>
          </a:p>
          <a:p>
            <a:pPr lvl="0"/>
            <a:r>
              <a:rPr lang="en-US" dirty="0" smtClean="0"/>
              <a:t>Se </a:t>
            </a:r>
            <a:r>
              <a:rPr lang="en-US" dirty="0" err="1" smtClean="0"/>
              <a:t>diam</a:t>
            </a:r>
            <a:r>
              <a:rPr lang="en-US" dirty="0" smtClean="0"/>
              <a:t> </a:t>
            </a:r>
            <a:r>
              <a:rPr lang="en-US" dirty="0" err="1" smtClean="0"/>
              <a:t>nonummy</a:t>
            </a:r>
            <a:r>
              <a:rPr lang="en-US" dirty="0" smtClean="0"/>
              <a:t> </a:t>
            </a:r>
            <a:r>
              <a:rPr lang="en-US" dirty="0" err="1" smtClean="0"/>
              <a:t>nibh</a:t>
            </a:r>
            <a:r>
              <a:rPr lang="en-US" dirty="0" smtClean="0"/>
              <a:t> </a:t>
            </a:r>
            <a:r>
              <a:rPr lang="en-US" dirty="0" err="1" smtClean="0"/>
              <a:t>tincidunt</a:t>
            </a:r>
            <a:r>
              <a:rPr lang="en-US" dirty="0" smtClean="0"/>
              <a:t> </a:t>
            </a:r>
            <a:r>
              <a:rPr lang="en-US" dirty="0" err="1" smtClean="0"/>
              <a:t>ut</a:t>
            </a:r>
            <a:r>
              <a:rPr lang="en-US" dirty="0" smtClean="0"/>
              <a:t> </a:t>
            </a:r>
            <a:r>
              <a:rPr lang="en-US" dirty="0" err="1" smtClean="0"/>
              <a:t>laoreet</a:t>
            </a:r>
            <a:r>
              <a:rPr lang="en-US" dirty="0" smtClean="0"/>
              <a:t> magna </a:t>
            </a:r>
            <a:r>
              <a:rPr lang="en-US" dirty="0" err="1" smtClean="0"/>
              <a:t>erat</a:t>
            </a:r>
            <a:r>
              <a:rPr lang="en-US" dirty="0" smtClean="0"/>
              <a:t> </a:t>
            </a:r>
            <a:r>
              <a:rPr lang="en-US" dirty="0" err="1" smtClean="0"/>
              <a:t>volutpat</a:t>
            </a:r>
            <a:endParaRPr lang="en-US" dirty="0" smtClean="0"/>
          </a:p>
          <a:p>
            <a:pPr marL="173736" marR="0" lvl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consectetuer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endParaRPr lang="en-US" dirty="0" smtClean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27" hasCustomPrompt="1"/>
          </p:nvPr>
        </p:nvSpPr>
        <p:spPr>
          <a:xfrm>
            <a:off x="1117600" y="5080000"/>
            <a:ext cx="1790700" cy="889000"/>
          </a:xfrm>
          <a:prstGeom prst="rect">
            <a:avLst/>
          </a:prstGeom>
        </p:spPr>
        <p:txBody>
          <a:bodyPr vert="horz" anchor="ctr" anchorCtr="0"/>
          <a:lstStyle>
            <a:lvl1pPr marL="0" indent="0">
              <a:buNone/>
              <a:defRPr sz="1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LOREM IPSUM DOLOR SIT AMET DIAM</a:t>
            </a:r>
            <a:endParaRPr lang="en-US" dirty="0"/>
          </a:p>
        </p:txBody>
      </p:sp>
      <p:sp>
        <p:nvSpPr>
          <p:cNvPr id="22" name="Content Placeholder 11"/>
          <p:cNvSpPr>
            <a:spLocks noGrp="1"/>
          </p:cNvSpPr>
          <p:nvPr>
            <p:ph sz="quarter" idx="28" hasCustomPrompt="1"/>
          </p:nvPr>
        </p:nvSpPr>
        <p:spPr>
          <a:xfrm>
            <a:off x="3086100" y="4864100"/>
            <a:ext cx="5664200" cy="1333500"/>
          </a:xfrm>
          <a:prstGeom prst="rect">
            <a:avLst/>
          </a:prstGeom>
        </p:spPr>
        <p:txBody>
          <a:bodyPr vert="horz" anchor="ctr" anchorCtr="0"/>
          <a:lstStyle>
            <a:lvl1pPr marL="173736" marR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400" baseline="0"/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consectetuer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endParaRPr lang="en-US" dirty="0" smtClean="0"/>
          </a:p>
          <a:p>
            <a:pPr lvl="0"/>
            <a:r>
              <a:rPr lang="en-US" dirty="0" smtClean="0"/>
              <a:t>Se </a:t>
            </a:r>
            <a:r>
              <a:rPr lang="en-US" dirty="0" err="1" smtClean="0"/>
              <a:t>diam</a:t>
            </a:r>
            <a:r>
              <a:rPr lang="en-US" dirty="0" smtClean="0"/>
              <a:t> </a:t>
            </a:r>
            <a:r>
              <a:rPr lang="en-US" dirty="0" err="1" smtClean="0"/>
              <a:t>nonummy</a:t>
            </a:r>
            <a:r>
              <a:rPr lang="en-US" dirty="0" smtClean="0"/>
              <a:t> </a:t>
            </a:r>
            <a:r>
              <a:rPr lang="en-US" dirty="0" err="1" smtClean="0"/>
              <a:t>nibh</a:t>
            </a:r>
            <a:r>
              <a:rPr lang="en-US" dirty="0" smtClean="0"/>
              <a:t> </a:t>
            </a:r>
            <a:r>
              <a:rPr lang="en-US" dirty="0" err="1" smtClean="0"/>
              <a:t>tincidunt</a:t>
            </a:r>
            <a:r>
              <a:rPr lang="en-US" dirty="0" smtClean="0"/>
              <a:t> </a:t>
            </a:r>
            <a:r>
              <a:rPr lang="en-US" dirty="0" err="1" smtClean="0"/>
              <a:t>ut</a:t>
            </a:r>
            <a:r>
              <a:rPr lang="en-US" dirty="0" smtClean="0"/>
              <a:t> </a:t>
            </a:r>
            <a:r>
              <a:rPr lang="en-US" dirty="0" err="1" smtClean="0"/>
              <a:t>laoreet</a:t>
            </a:r>
            <a:r>
              <a:rPr lang="en-US" dirty="0" smtClean="0"/>
              <a:t> magna </a:t>
            </a:r>
            <a:r>
              <a:rPr lang="en-US" dirty="0" err="1" smtClean="0"/>
              <a:t>erat</a:t>
            </a:r>
            <a:r>
              <a:rPr lang="en-US" dirty="0" smtClean="0"/>
              <a:t> </a:t>
            </a:r>
            <a:r>
              <a:rPr lang="en-US" dirty="0" err="1" smtClean="0"/>
              <a:t>volutpat</a:t>
            </a:r>
            <a:endParaRPr lang="en-US" dirty="0" smtClean="0"/>
          </a:p>
          <a:p>
            <a:pPr marL="173736" marR="0" lvl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consectetuer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endParaRPr lang="en-US" dirty="0" smtClean="0"/>
          </a:p>
        </p:txBody>
      </p:sp>
      <p:sp>
        <p:nvSpPr>
          <p:cNvPr id="23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9144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10693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- withou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-4"/>
            <a:ext cx="9144000" cy="929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0" dist="25400" dir="5400000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1808738" y="119512"/>
            <a:ext cx="6457956" cy="724866"/>
          </a:xfrm>
          <a:prstGeom prst="rect">
            <a:avLst/>
          </a:prstGeom>
        </p:spPr>
        <p:txBody>
          <a:bodyPr vert="horz" lIns="91440" tIns="0" rIns="91440" bIns="45720" rtlCol="0" anchor="ctr">
            <a:normAutofit/>
          </a:bodyPr>
          <a:lstStyle>
            <a:lvl1pPr>
              <a:defRPr baseline="0"/>
            </a:lvl1pPr>
          </a:lstStyle>
          <a:p>
            <a:r>
              <a:rPr lang="en-US" dirty="0" smtClean="0"/>
              <a:t>client name</a:t>
            </a:r>
            <a:endParaRPr 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1667934" y="328466"/>
            <a:ext cx="0" cy="274320"/>
          </a:xfrm>
          <a:prstGeom prst="line">
            <a:avLst/>
          </a:prstGeom>
          <a:ln w="63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 userDrawn="1"/>
        </p:nvCxnSpPr>
        <p:spPr>
          <a:xfrm flipV="1">
            <a:off x="9144000" y="943717"/>
            <a:ext cx="0" cy="5598499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2"/>
          <p:cNvSpPr>
            <a:spLocks noGrp="1"/>
          </p:cNvSpPr>
          <p:nvPr>
            <p:ph idx="1" hasCustomPrompt="1"/>
          </p:nvPr>
        </p:nvSpPr>
        <p:spPr>
          <a:xfrm>
            <a:off x="4777866" y="1761513"/>
            <a:ext cx="3931920" cy="3657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3038" indent="-173038">
              <a:lnSpc>
                <a:spcPts val="1600"/>
              </a:lnSpc>
              <a:spcBef>
                <a:spcPts val="0"/>
              </a:spcBef>
              <a:spcAft>
                <a:spcPts val="1300"/>
              </a:spcAft>
              <a:buClr>
                <a:srgbClr val="2FC2D9"/>
              </a:buClr>
              <a:buFont typeface="Arial"/>
              <a:buChar char="•"/>
              <a:defRPr sz="1600" baseline="0">
                <a:solidFill>
                  <a:schemeClr val="tx1"/>
                </a:solidFill>
              </a:defRPr>
            </a:lvl1pPr>
            <a:lvl2pPr>
              <a:defRPr sz="1600"/>
            </a:lvl2pPr>
            <a:lvl3pPr>
              <a:defRPr sz="1400"/>
            </a:lvl3pPr>
          </a:lstStyle>
          <a:p>
            <a:pPr marL="173038" indent="-173038">
              <a:buClr>
                <a:srgbClr val="2FC2D9"/>
              </a:buClr>
            </a:pPr>
            <a:r>
              <a:rPr lang="en-US" dirty="0" smtClean="0">
                <a:solidFill>
                  <a:srgbClr val="444444"/>
                </a:solidFill>
              </a:rPr>
              <a:t>Click to add bulleted list</a:t>
            </a:r>
          </a:p>
          <a:p>
            <a:pPr marL="173038" indent="-173038">
              <a:buClr>
                <a:srgbClr val="2FC2D9"/>
              </a:buClr>
            </a:pPr>
            <a:r>
              <a:rPr lang="en-US" dirty="0" smtClean="0">
                <a:solidFill>
                  <a:srgbClr val="444444"/>
                </a:solidFill>
              </a:rPr>
              <a:t>Click to add bulleted list</a:t>
            </a:r>
          </a:p>
          <a:p>
            <a:pPr marL="173038" indent="-173038">
              <a:buClr>
                <a:srgbClr val="2FC2D9"/>
              </a:buClr>
            </a:pPr>
            <a:r>
              <a:rPr lang="en-US" dirty="0" smtClean="0">
                <a:solidFill>
                  <a:srgbClr val="444444"/>
                </a:solidFill>
              </a:rPr>
              <a:t>Click to add bulleted list</a:t>
            </a:r>
          </a:p>
          <a:p>
            <a:pPr marL="173038" indent="-173038">
              <a:buClr>
                <a:srgbClr val="2FC2D9"/>
              </a:buClr>
            </a:pPr>
            <a:r>
              <a:rPr lang="en-US" dirty="0" smtClean="0">
                <a:solidFill>
                  <a:srgbClr val="444444"/>
                </a:solidFill>
              </a:rPr>
              <a:t>Click to add bulleted list</a:t>
            </a:r>
          </a:p>
        </p:txBody>
      </p:sp>
      <p:sp>
        <p:nvSpPr>
          <p:cNvPr id="23" name="Content Placeholder 22"/>
          <p:cNvSpPr>
            <a:spLocks noGrp="1"/>
          </p:cNvSpPr>
          <p:nvPr>
            <p:ph sz="quarter" idx="10" hasCustomPrompt="1"/>
          </p:nvPr>
        </p:nvSpPr>
        <p:spPr>
          <a:xfrm>
            <a:off x="363536" y="1761513"/>
            <a:ext cx="3931920" cy="3657600"/>
          </a:xfrm>
          <a:prstGeom prst="rect">
            <a:avLst/>
          </a:prstGeom>
        </p:spPr>
        <p:txBody>
          <a:bodyPr tIns="45720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None/>
              <a:defRPr sz="1600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>
              <a:defRPr sz="1300"/>
            </a:lvl5pPr>
          </a:lstStyle>
          <a:p>
            <a:pPr lvl="0"/>
            <a:r>
              <a:rPr lang="en-US" dirty="0" smtClean="0">
                <a:solidFill>
                  <a:srgbClr val="444444"/>
                </a:solidFill>
              </a:rPr>
              <a:t>Click to add text - Lorem </a:t>
            </a:r>
            <a:r>
              <a:rPr lang="en-US" dirty="0" err="1" smtClean="0">
                <a:solidFill>
                  <a:srgbClr val="444444"/>
                </a:solidFill>
              </a:rPr>
              <a:t>ipsum</a:t>
            </a:r>
            <a:r>
              <a:rPr lang="en-US" dirty="0" smtClean="0">
                <a:solidFill>
                  <a:srgbClr val="444444"/>
                </a:solidFill>
              </a:rPr>
              <a:t> dolor sit </a:t>
            </a:r>
            <a:r>
              <a:rPr lang="en-US" dirty="0" err="1" smtClean="0">
                <a:solidFill>
                  <a:srgbClr val="444444"/>
                </a:solidFill>
              </a:rPr>
              <a:t>amet</a:t>
            </a:r>
            <a:r>
              <a:rPr lang="en-US" dirty="0" smtClean="0">
                <a:solidFill>
                  <a:srgbClr val="444444"/>
                </a:solidFill>
              </a:rPr>
              <a:t>, </a:t>
            </a:r>
            <a:r>
              <a:rPr lang="en-US" dirty="0" err="1" smtClean="0">
                <a:solidFill>
                  <a:srgbClr val="444444"/>
                </a:solidFill>
              </a:rPr>
              <a:t>consectetur</a:t>
            </a:r>
            <a:r>
              <a:rPr lang="en-US" dirty="0" smtClean="0">
                <a:solidFill>
                  <a:srgbClr val="444444"/>
                </a:solidFill>
              </a:rPr>
              <a:t> adipiscing </a:t>
            </a:r>
            <a:r>
              <a:rPr lang="en-US" dirty="0" err="1" smtClean="0">
                <a:solidFill>
                  <a:srgbClr val="444444"/>
                </a:solidFill>
              </a:rPr>
              <a:t>elit</a:t>
            </a:r>
            <a:r>
              <a:rPr lang="en-US" dirty="0" smtClean="0">
                <a:solidFill>
                  <a:srgbClr val="444444"/>
                </a:solidFill>
              </a:rPr>
              <a:t>. </a:t>
            </a:r>
            <a:r>
              <a:rPr lang="en-US" dirty="0" err="1" smtClean="0">
                <a:solidFill>
                  <a:srgbClr val="444444"/>
                </a:solidFill>
              </a:rPr>
              <a:t>Ut</a:t>
            </a:r>
            <a:r>
              <a:rPr lang="en-US" dirty="0" smtClean="0">
                <a:solidFill>
                  <a:srgbClr val="444444"/>
                </a:solidFill>
              </a:rPr>
              <a:t> vitae </a:t>
            </a:r>
            <a:r>
              <a:rPr lang="en-US" dirty="0" err="1" smtClean="0">
                <a:solidFill>
                  <a:srgbClr val="444444"/>
                </a:solidFill>
              </a:rPr>
              <a:t>laoreet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mauris</a:t>
            </a:r>
            <a:r>
              <a:rPr lang="en-US" dirty="0" smtClean="0">
                <a:solidFill>
                  <a:srgbClr val="444444"/>
                </a:solidFill>
              </a:rPr>
              <a:t>. </a:t>
            </a:r>
            <a:r>
              <a:rPr lang="en-US" dirty="0" err="1" smtClean="0">
                <a:solidFill>
                  <a:srgbClr val="444444"/>
                </a:solidFill>
              </a:rPr>
              <a:t>Sed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eleifend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lorem</a:t>
            </a:r>
            <a:r>
              <a:rPr lang="en-US" dirty="0" smtClean="0">
                <a:solidFill>
                  <a:srgbClr val="444444"/>
                </a:solidFill>
              </a:rPr>
              <a:t> a </a:t>
            </a:r>
            <a:r>
              <a:rPr lang="en-US" dirty="0" err="1" smtClean="0">
                <a:solidFill>
                  <a:srgbClr val="444444"/>
                </a:solidFill>
              </a:rPr>
              <a:t>purus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tincidunt</a:t>
            </a:r>
            <a:r>
              <a:rPr lang="en-US" dirty="0" smtClean="0">
                <a:solidFill>
                  <a:srgbClr val="444444"/>
                </a:solidFill>
              </a:rPr>
              <a:t>, a </a:t>
            </a:r>
            <a:r>
              <a:rPr lang="en-US" dirty="0" err="1" smtClean="0">
                <a:solidFill>
                  <a:srgbClr val="444444"/>
                </a:solidFill>
              </a:rPr>
              <a:t>malesuada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mauris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bibendum</a:t>
            </a:r>
            <a:r>
              <a:rPr lang="en-US" dirty="0" smtClean="0">
                <a:solidFill>
                  <a:srgbClr val="444444"/>
                </a:solidFill>
              </a:rPr>
              <a:t>. </a:t>
            </a:r>
            <a:r>
              <a:rPr lang="en-US" dirty="0" err="1" smtClean="0">
                <a:solidFill>
                  <a:srgbClr val="444444"/>
                </a:solidFill>
              </a:rPr>
              <a:t>Praesent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bibendum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justo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nec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metus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auctor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volutpat</a:t>
            </a:r>
            <a:r>
              <a:rPr lang="en-US" dirty="0" smtClean="0">
                <a:solidFill>
                  <a:srgbClr val="444444"/>
                </a:solidFill>
              </a:rPr>
              <a:t>. </a:t>
            </a:r>
            <a:r>
              <a:rPr lang="en-US" dirty="0" err="1" smtClean="0">
                <a:solidFill>
                  <a:srgbClr val="444444"/>
                </a:solidFill>
              </a:rPr>
              <a:t>Morbi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malesuada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mattis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eros</a:t>
            </a:r>
            <a:r>
              <a:rPr lang="en-US" dirty="0" smtClean="0">
                <a:solidFill>
                  <a:srgbClr val="444444"/>
                </a:solidFill>
              </a:rPr>
              <a:t>, adipiscing </a:t>
            </a:r>
            <a:r>
              <a:rPr lang="en-US" dirty="0" err="1" smtClean="0">
                <a:solidFill>
                  <a:srgbClr val="444444"/>
                </a:solidFill>
              </a:rPr>
              <a:t>tempor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lorem</a:t>
            </a:r>
            <a:r>
              <a:rPr lang="en-US" dirty="0" smtClean="0">
                <a:solidFill>
                  <a:srgbClr val="444444"/>
                </a:solidFill>
              </a:rPr>
              <a:t> …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400004" y="256310"/>
            <a:ext cx="1135543" cy="4826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 baseline="0"/>
            </a:lvl1pPr>
          </a:lstStyle>
          <a:p>
            <a:r>
              <a:rPr lang="en-US" smtClean="0"/>
              <a:t>Insert logo</a:t>
            </a:r>
            <a:endParaRPr lang="en-US"/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418148" y="1345462"/>
            <a:ext cx="1748991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l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TITLE TO GO HERE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4825048" y="1345462"/>
            <a:ext cx="1748991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l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TITLE TO GO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95846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ase Study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US" smtClean="0"/>
              <a:t>Insert Case Study Image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0" y="6349742"/>
            <a:ext cx="9144000" cy="50825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 idx="4294967295" hasCustomPrompt="1"/>
          </p:nvPr>
        </p:nvSpPr>
        <p:spPr>
          <a:xfrm>
            <a:off x="272273" y="269597"/>
            <a:ext cx="5709427" cy="724866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CASE STUDY CLIENT NAME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5285892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icture Placeholder 23"/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9144000" cy="6858000"/>
          </a:xfrm>
          <a:prstGeom prst="rect">
            <a:avLst/>
          </a:prstGeom>
        </p:spPr>
        <p:txBody>
          <a:bodyPr vert="horz" anchor="ctr" anchorCtr="0"/>
          <a:lstStyle>
            <a:lvl1pPr marL="0" indent="0" algn="ctr">
              <a:buNone/>
              <a:defRPr baseline="0"/>
            </a:lvl1pPr>
          </a:lstStyle>
          <a:p>
            <a:r>
              <a:rPr lang="en-US" smtClean="0"/>
              <a:t>CASE STUDY IMAGERY</a:t>
            </a:r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488844" y="0"/>
            <a:ext cx="2655156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10800000" algn="tl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6780848" y="939062"/>
            <a:ext cx="2044896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l">
              <a:spcBef>
                <a:spcPts val="0"/>
              </a:spcBef>
              <a:buNone/>
              <a:defRPr sz="1200" baseline="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SUBTITLE GOES HERE</a:t>
            </a:r>
            <a:endParaRPr lang="en-US" dirty="0"/>
          </a:p>
        </p:txBody>
      </p:sp>
      <p:sp>
        <p:nvSpPr>
          <p:cNvPr id="12" name="Content Placeholder 10"/>
          <p:cNvSpPr txBox="1">
            <a:spLocks/>
          </p:cNvSpPr>
          <p:nvPr/>
        </p:nvSpPr>
        <p:spPr>
          <a:xfrm>
            <a:off x="6683021" y="1422399"/>
            <a:ext cx="2286000" cy="435789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3736" indent="-173736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</a:pPr>
            <a:r>
              <a:rPr lang="en-US" sz="1400" smtClean="0">
                <a:solidFill>
                  <a:srgbClr val="444444"/>
                </a:solidFill>
                <a:latin typeface="Trebuchet MS"/>
                <a:ea typeface="ＭＳ Ｐゴシック" pitchFamily="34" charset="-128"/>
                <a:cs typeface="Trebuchet MS"/>
              </a:rPr>
              <a:t>Lorem </a:t>
            </a:r>
            <a:r>
              <a:rPr lang="en-US" sz="1400" err="1" smtClean="0">
                <a:solidFill>
                  <a:srgbClr val="444444"/>
                </a:solidFill>
                <a:latin typeface="Trebuchet MS"/>
                <a:cs typeface="Trebuchet MS"/>
              </a:rPr>
              <a:t>ipsum</a:t>
            </a:r>
            <a:r>
              <a:rPr lang="en-US" sz="140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>
                <a:solidFill>
                  <a:srgbClr val="444444"/>
                </a:solidFill>
                <a:latin typeface="Trebuchet MS"/>
                <a:cs typeface="Trebuchet MS"/>
              </a:rPr>
              <a:t>dolor sit </a:t>
            </a:r>
            <a:r>
              <a:rPr lang="en-US" sz="1400" err="1">
                <a:solidFill>
                  <a:srgbClr val="444444"/>
                </a:solidFill>
                <a:latin typeface="Trebuchet MS"/>
                <a:cs typeface="Trebuchet MS"/>
              </a:rPr>
              <a:t>amet</a:t>
            </a:r>
            <a:r>
              <a:rPr lang="en-US" sz="1400" smtClean="0">
                <a:solidFill>
                  <a:srgbClr val="444444"/>
                </a:solidFill>
                <a:latin typeface="Trebuchet MS"/>
                <a:cs typeface="Trebuchet MS"/>
              </a:rPr>
              <a:t>, </a:t>
            </a:r>
            <a:r>
              <a:rPr lang="en-US" sz="1400" err="1" smtClean="0">
                <a:solidFill>
                  <a:srgbClr val="444444"/>
                </a:solidFill>
                <a:latin typeface="Trebuchet MS"/>
                <a:cs typeface="Trebuchet MS"/>
              </a:rPr>
              <a:t>minum</a:t>
            </a:r>
            <a:r>
              <a:rPr lang="en-US" sz="140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err="1" smtClean="0">
                <a:solidFill>
                  <a:srgbClr val="444444"/>
                </a:solidFill>
                <a:latin typeface="Trebuchet MS"/>
                <a:cs typeface="Trebuchet MS"/>
              </a:rPr>
              <a:t>consec</a:t>
            </a:r>
            <a:r>
              <a:rPr lang="en-US" sz="140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err="1" smtClean="0">
                <a:solidFill>
                  <a:srgbClr val="444444"/>
                </a:solidFill>
                <a:latin typeface="Trebuchet MS"/>
                <a:cs typeface="Trebuchet MS"/>
              </a:rPr>
              <a:t>tetur</a:t>
            </a:r>
            <a:r>
              <a:rPr lang="en-US" sz="140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>
                <a:solidFill>
                  <a:srgbClr val="444444"/>
                </a:solidFill>
                <a:latin typeface="Trebuchet MS"/>
                <a:cs typeface="Trebuchet MS"/>
              </a:rPr>
              <a:t>adipiscing </a:t>
            </a:r>
            <a:r>
              <a:rPr lang="en-US" sz="1400" err="1">
                <a:solidFill>
                  <a:srgbClr val="444444"/>
                </a:solidFill>
                <a:latin typeface="Trebuchet MS"/>
                <a:cs typeface="Trebuchet MS"/>
              </a:rPr>
              <a:t>elit</a:t>
            </a:r>
            <a:r>
              <a:rPr lang="en-US" sz="1400">
                <a:solidFill>
                  <a:srgbClr val="444444"/>
                </a:solidFill>
                <a:latin typeface="Trebuchet MS"/>
                <a:cs typeface="Trebuchet MS"/>
              </a:rPr>
              <a:t>. </a:t>
            </a:r>
            <a:endParaRPr lang="en-US" sz="1400" smtClean="0">
              <a:solidFill>
                <a:srgbClr val="444444"/>
              </a:solidFill>
              <a:latin typeface="Trebuchet MS"/>
              <a:cs typeface="Trebuchet MS"/>
            </a:endParaRPr>
          </a:p>
          <a:p>
            <a:pPr marL="173736" indent="-173736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</a:pPr>
            <a:r>
              <a:rPr lang="en-US" sz="1400" err="1" smtClean="0">
                <a:solidFill>
                  <a:srgbClr val="444444"/>
                </a:solidFill>
                <a:latin typeface="Trebuchet MS"/>
                <a:cs typeface="Trebuchet MS"/>
              </a:rPr>
              <a:t>Mauris</a:t>
            </a:r>
            <a:r>
              <a:rPr lang="en-US" sz="140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>
                <a:solidFill>
                  <a:srgbClr val="444444"/>
                </a:solidFill>
                <a:latin typeface="Trebuchet MS"/>
                <a:cs typeface="Trebuchet MS"/>
              </a:rPr>
              <a:t>sit </a:t>
            </a:r>
            <a:r>
              <a:rPr lang="en-US" sz="1400" err="1">
                <a:solidFill>
                  <a:srgbClr val="444444"/>
                </a:solidFill>
                <a:latin typeface="Trebuchet MS"/>
                <a:cs typeface="Trebuchet MS"/>
              </a:rPr>
              <a:t>amet</a:t>
            </a:r>
            <a:r>
              <a:rPr lang="en-US" sz="140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err="1">
                <a:solidFill>
                  <a:srgbClr val="444444"/>
                </a:solidFill>
                <a:latin typeface="Trebuchet MS"/>
                <a:cs typeface="Trebuchet MS"/>
              </a:rPr>
              <a:t>enim</a:t>
            </a:r>
            <a:r>
              <a:rPr lang="en-US" sz="140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err="1">
                <a:solidFill>
                  <a:srgbClr val="444444"/>
                </a:solidFill>
                <a:latin typeface="Trebuchet MS"/>
                <a:cs typeface="Trebuchet MS"/>
              </a:rPr>
              <a:t>eget</a:t>
            </a:r>
            <a:r>
              <a:rPr lang="en-US" sz="140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err="1">
                <a:solidFill>
                  <a:srgbClr val="444444"/>
                </a:solidFill>
                <a:latin typeface="Trebuchet MS"/>
                <a:cs typeface="Trebuchet MS"/>
              </a:rPr>
              <a:t>odio</a:t>
            </a:r>
            <a:r>
              <a:rPr lang="en-US" sz="140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err="1">
                <a:solidFill>
                  <a:srgbClr val="444444"/>
                </a:solidFill>
                <a:latin typeface="Trebuchet MS"/>
                <a:cs typeface="Trebuchet MS"/>
              </a:rPr>
              <a:t>lorem</a:t>
            </a:r>
            <a:r>
              <a:rPr lang="en-US" sz="140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err="1">
                <a:solidFill>
                  <a:srgbClr val="444444"/>
                </a:solidFill>
                <a:latin typeface="Trebuchet MS"/>
                <a:cs typeface="Trebuchet MS"/>
              </a:rPr>
              <a:t>venenatis</a:t>
            </a:r>
            <a:r>
              <a:rPr lang="en-US" sz="140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err="1">
                <a:solidFill>
                  <a:srgbClr val="444444"/>
                </a:solidFill>
                <a:latin typeface="Trebuchet MS"/>
                <a:cs typeface="Trebuchet MS"/>
              </a:rPr>
              <a:t>egestas</a:t>
            </a:r>
            <a:r>
              <a:rPr lang="en-US" sz="1400">
                <a:solidFill>
                  <a:srgbClr val="444444"/>
                </a:solidFill>
                <a:latin typeface="Trebuchet MS"/>
                <a:cs typeface="Trebuchet MS"/>
              </a:rPr>
              <a:t>. </a:t>
            </a:r>
            <a:r>
              <a:rPr lang="en-US" sz="1400" err="1">
                <a:solidFill>
                  <a:srgbClr val="444444"/>
                </a:solidFill>
                <a:latin typeface="Trebuchet MS"/>
                <a:cs typeface="Trebuchet MS"/>
              </a:rPr>
              <a:t>Donec</a:t>
            </a:r>
            <a:r>
              <a:rPr lang="en-US" sz="1400">
                <a:solidFill>
                  <a:srgbClr val="444444"/>
                </a:solidFill>
                <a:latin typeface="Trebuchet MS"/>
                <a:cs typeface="Trebuchet MS"/>
              </a:rPr>
              <a:t> vitae </a:t>
            </a:r>
            <a:r>
              <a:rPr lang="en-US" sz="1400" err="1">
                <a:solidFill>
                  <a:srgbClr val="444444"/>
                </a:solidFill>
                <a:latin typeface="Trebuchet MS"/>
                <a:cs typeface="Trebuchet MS"/>
              </a:rPr>
              <a:t>molestie</a:t>
            </a:r>
            <a:r>
              <a:rPr lang="en-US" sz="140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err="1">
                <a:solidFill>
                  <a:srgbClr val="444444"/>
                </a:solidFill>
                <a:latin typeface="Trebuchet MS"/>
                <a:cs typeface="Trebuchet MS"/>
              </a:rPr>
              <a:t>enim</a:t>
            </a:r>
            <a:r>
              <a:rPr lang="en-US" sz="1400">
                <a:solidFill>
                  <a:srgbClr val="444444"/>
                </a:solidFill>
                <a:latin typeface="Trebuchet MS"/>
                <a:cs typeface="Trebuchet MS"/>
              </a:rPr>
              <a:t>. </a:t>
            </a:r>
            <a:endParaRPr lang="en-US" sz="1400" smtClean="0">
              <a:solidFill>
                <a:srgbClr val="444444"/>
              </a:solidFill>
              <a:latin typeface="Trebuchet MS"/>
              <a:cs typeface="Trebuchet MS"/>
            </a:endParaRPr>
          </a:p>
          <a:p>
            <a:pPr marL="173736" indent="-173736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</a:pPr>
            <a:r>
              <a:rPr lang="en-US" sz="1400" err="1" smtClean="0">
                <a:solidFill>
                  <a:srgbClr val="444444"/>
                </a:solidFill>
                <a:latin typeface="Trebuchet MS"/>
                <a:cs typeface="Trebuchet MS"/>
              </a:rPr>
              <a:t>Aenean</a:t>
            </a:r>
            <a:r>
              <a:rPr lang="en-US" sz="140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>
                <a:solidFill>
                  <a:srgbClr val="444444"/>
                </a:solidFill>
                <a:latin typeface="Trebuchet MS"/>
                <a:cs typeface="Trebuchet MS"/>
              </a:rPr>
              <a:t>id </a:t>
            </a:r>
            <a:r>
              <a:rPr lang="en-US" sz="1400" err="1">
                <a:solidFill>
                  <a:srgbClr val="444444"/>
                </a:solidFill>
                <a:latin typeface="Trebuchet MS"/>
                <a:cs typeface="Trebuchet MS"/>
              </a:rPr>
              <a:t>mauris</a:t>
            </a:r>
            <a:r>
              <a:rPr lang="en-US" sz="1400">
                <a:solidFill>
                  <a:srgbClr val="444444"/>
                </a:solidFill>
                <a:latin typeface="Trebuchet MS"/>
                <a:cs typeface="Trebuchet MS"/>
              </a:rPr>
              <a:t> adipiscing </a:t>
            </a:r>
            <a:r>
              <a:rPr lang="en-US" sz="1400" err="1">
                <a:solidFill>
                  <a:srgbClr val="444444"/>
                </a:solidFill>
                <a:latin typeface="Trebuchet MS"/>
                <a:cs typeface="Trebuchet MS"/>
              </a:rPr>
              <a:t>accumsan</a:t>
            </a:r>
            <a:r>
              <a:rPr lang="en-US" sz="1400">
                <a:solidFill>
                  <a:srgbClr val="444444"/>
                </a:solidFill>
                <a:latin typeface="Trebuchet MS"/>
                <a:cs typeface="Trebuchet MS"/>
              </a:rPr>
              <a:t>, </a:t>
            </a:r>
            <a:r>
              <a:rPr lang="en-US" sz="1400" err="1">
                <a:solidFill>
                  <a:srgbClr val="444444"/>
                </a:solidFill>
                <a:latin typeface="Trebuchet MS"/>
                <a:cs typeface="Trebuchet MS"/>
              </a:rPr>
              <a:t>iaculis</a:t>
            </a:r>
            <a:r>
              <a:rPr lang="en-US" sz="140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err="1">
                <a:solidFill>
                  <a:srgbClr val="444444"/>
                </a:solidFill>
                <a:latin typeface="Trebuchet MS"/>
                <a:cs typeface="Trebuchet MS"/>
              </a:rPr>
              <a:t>urna</a:t>
            </a:r>
            <a:r>
              <a:rPr lang="en-US" sz="1400">
                <a:solidFill>
                  <a:srgbClr val="444444"/>
                </a:solidFill>
                <a:latin typeface="Trebuchet MS"/>
                <a:cs typeface="Trebuchet MS"/>
              </a:rPr>
              <a:t> sit </a:t>
            </a:r>
            <a:r>
              <a:rPr lang="en-US" sz="1400" err="1">
                <a:solidFill>
                  <a:srgbClr val="444444"/>
                </a:solidFill>
                <a:latin typeface="Trebuchet MS"/>
                <a:cs typeface="Trebuchet MS"/>
              </a:rPr>
              <a:t>amet</a:t>
            </a:r>
            <a:r>
              <a:rPr lang="en-US" sz="1400">
                <a:solidFill>
                  <a:srgbClr val="444444"/>
                </a:solidFill>
                <a:latin typeface="Trebuchet MS"/>
                <a:cs typeface="Trebuchet MS"/>
              </a:rPr>
              <a:t>, </a:t>
            </a:r>
            <a:r>
              <a:rPr lang="en-US" sz="1400" err="1">
                <a:solidFill>
                  <a:srgbClr val="444444"/>
                </a:solidFill>
                <a:latin typeface="Trebuchet MS"/>
                <a:cs typeface="Trebuchet MS"/>
              </a:rPr>
              <a:t>facilisis</a:t>
            </a:r>
            <a:r>
              <a:rPr lang="en-US" sz="140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err="1">
                <a:solidFill>
                  <a:srgbClr val="444444"/>
                </a:solidFill>
                <a:latin typeface="Trebuchet MS"/>
                <a:cs typeface="Trebuchet MS"/>
              </a:rPr>
              <a:t>velit</a:t>
            </a:r>
            <a:r>
              <a:rPr lang="en-US" sz="1400" smtClean="0">
                <a:solidFill>
                  <a:srgbClr val="444444"/>
                </a:solidFill>
                <a:latin typeface="Trebuchet MS"/>
                <a:cs typeface="Trebuchet MS"/>
              </a:rPr>
              <a:t>.</a:t>
            </a:r>
            <a:endParaRPr lang="en-US" sz="1400">
              <a:solidFill>
                <a:srgbClr val="444444"/>
              </a:solidFill>
              <a:latin typeface="Trebuchet MS"/>
              <a:cs typeface="Trebuchet MS"/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 flipH="1">
            <a:off x="6671724" y="757317"/>
            <a:ext cx="2283749" cy="0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itle 1"/>
          <p:cNvSpPr>
            <a:spLocks noGrp="1"/>
          </p:cNvSpPr>
          <p:nvPr userDrawn="1">
            <p:ph type="title" idx="4294967295" hasCustomPrompt="1"/>
          </p:nvPr>
        </p:nvSpPr>
        <p:spPr>
          <a:xfrm>
            <a:off x="272273" y="269597"/>
            <a:ext cx="5709427" cy="724866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CASE STUDY CLIENT NAME</a:t>
            </a:r>
            <a:endParaRPr lang="en-US" sz="1800" dirty="0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683021" y="200557"/>
            <a:ext cx="1135543" cy="45516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 baseline="0"/>
            </a:lvl1pPr>
          </a:lstStyle>
          <a:p>
            <a:r>
              <a:rPr lang="en-US" smtClean="0"/>
              <a:t>Insert logo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9581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0" y="6349742"/>
            <a:ext cx="9144000" cy="50825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685800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pPr lvl="0"/>
            <a:r>
              <a:rPr lang="en-US" smtClean="0"/>
              <a:t>Insert Image</a:t>
            </a:r>
          </a:p>
        </p:txBody>
      </p:sp>
      <p:sp>
        <p:nvSpPr>
          <p:cNvPr id="8" name="Text Placeholder 13"/>
          <p:cNvSpPr txBox="1">
            <a:spLocks/>
          </p:cNvSpPr>
          <p:nvPr userDrawn="1"/>
        </p:nvSpPr>
        <p:spPr>
          <a:xfrm>
            <a:off x="781353" y="3328611"/>
            <a:ext cx="6488113" cy="92333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/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872405" y="5136641"/>
            <a:ext cx="5014975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 smtClean="0"/>
              <a:t>And Line 3 Here</a:t>
            </a:r>
            <a:endParaRPr lang="en-US" dirty="0"/>
          </a:p>
        </p:txBody>
      </p:sp>
      <p:sp>
        <p:nvSpPr>
          <p:cNvPr id="18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872405" y="4479647"/>
            <a:ext cx="3688427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 smtClean="0"/>
              <a:t>Line 2 Here</a:t>
            </a:r>
            <a:endParaRPr lang="en-US" dirty="0"/>
          </a:p>
        </p:txBody>
      </p:sp>
      <p:sp>
        <p:nvSpPr>
          <p:cNvPr id="20" name="Text Placeholder 14"/>
          <p:cNvSpPr>
            <a:spLocks noGrp="1"/>
          </p:cNvSpPr>
          <p:nvPr>
            <p:ph type="body" sz="quarter" idx="17" hasCustomPrompt="1"/>
          </p:nvPr>
        </p:nvSpPr>
        <p:spPr>
          <a:xfrm>
            <a:off x="866629" y="3276170"/>
            <a:ext cx="3731155" cy="284693"/>
          </a:xfrm>
          <a:prstGeom prst="rect">
            <a:avLst/>
          </a:prstGeom>
          <a:solidFill>
            <a:schemeClr val="accent2"/>
          </a:solidFill>
        </p:spPr>
        <p:txBody>
          <a:bodyPr vert="horz" wrap="none" lIns="68580" tIns="34290" rIns="68580" bIns="34290">
            <a:spAutoFit/>
          </a:bodyPr>
          <a:lstStyle>
            <a:lvl1pPr marL="0" indent="0">
              <a:buNone/>
              <a:defRPr sz="1400">
                <a:solidFill>
                  <a:srgbClr val="FFFFFF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OPTIONAL EYEBROW HEADER HERE</a:t>
            </a:r>
            <a:endParaRPr lang="en-US" dirty="0"/>
          </a:p>
        </p:txBody>
      </p:sp>
      <p:sp>
        <p:nvSpPr>
          <p:cNvPr id="21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872405" y="3831947"/>
            <a:ext cx="5285757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 smtClean="0"/>
              <a:t>Type Line 1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36862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6" descr="Pattern_ppt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Text Placeholder 13"/>
          <p:cNvSpPr txBox="1">
            <a:spLocks/>
          </p:cNvSpPr>
          <p:nvPr userDrawn="1"/>
        </p:nvSpPr>
        <p:spPr>
          <a:xfrm>
            <a:off x="781353" y="3328611"/>
            <a:ext cx="6488113" cy="92333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/>
          </a:p>
        </p:txBody>
      </p:sp>
      <p:sp>
        <p:nvSpPr>
          <p:cNvPr id="10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872405" y="5136641"/>
            <a:ext cx="5014975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 smtClean="0"/>
              <a:t>And Line 3 Here</a:t>
            </a:r>
            <a:endParaRPr lang="en-US" dirty="0"/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872405" y="4479647"/>
            <a:ext cx="3688427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 smtClean="0"/>
              <a:t>Line 2 Here</a:t>
            </a:r>
            <a:endParaRPr lang="en-US" dirty="0"/>
          </a:p>
        </p:txBody>
      </p:sp>
      <p:sp>
        <p:nvSpPr>
          <p:cNvPr id="14" name="Text Placeholder 14"/>
          <p:cNvSpPr>
            <a:spLocks noGrp="1"/>
          </p:cNvSpPr>
          <p:nvPr>
            <p:ph type="body" sz="quarter" idx="17" hasCustomPrompt="1"/>
          </p:nvPr>
        </p:nvSpPr>
        <p:spPr>
          <a:xfrm>
            <a:off x="866629" y="3276170"/>
            <a:ext cx="3731155" cy="284693"/>
          </a:xfrm>
          <a:prstGeom prst="rect">
            <a:avLst/>
          </a:prstGeom>
          <a:solidFill>
            <a:schemeClr val="accent2"/>
          </a:solidFill>
        </p:spPr>
        <p:txBody>
          <a:bodyPr vert="horz" wrap="none" lIns="68580" tIns="34290" rIns="68580" bIns="34290">
            <a:spAutoFit/>
          </a:bodyPr>
          <a:lstStyle>
            <a:lvl1pPr marL="0" indent="0">
              <a:buNone/>
              <a:defRPr sz="1400">
                <a:solidFill>
                  <a:srgbClr val="FFFFFF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OPTIONAL EYEBROW HEADER HERE</a:t>
            </a:r>
            <a:endParaRPr lang="en-US" dirty="0"/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872405" y="3831947"/>
            <a:ext cx="5285757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 smtClean="0"/>
              <a:t>Type Line 1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28188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Backgrou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0">
                <a:srgbClr val="1A9CB0"/>
              </a:gs>
              <a:gs pos="100000">
                <a:srgbClr val="2FC2D9"/>
              </a:gs>
            </a:gsLst>
            <a:lin ang="1764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5000"/>
              </a:lnSpc>
            </a:pPr>
            <a:endParaRPr lang="en-US"/>
          </a:p>
        </p:txBody>
      </p:sp>
      <p:sp>
        <p:nvSpPr>
          <p:cNvPr id="6" name="Text Placeholder 2"/>
          <p:cNvSpPr>
            <a:spLocks noGrp="1"/>
          </p:cNvSpPr>
          <p:nvPr>
            <p:ph idx="1" hasCustomPrompt="1"/>
          </p:nvPr>
        </p:nvSpPr>
        <p:spPr>
          <a:xfrm>
            <a:off x="626531" y="3197413"/>
            <a:ext cx="7574494" cy="29218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buFontTx/>
              <a:buNone/>
              <a:defRPr sz="3800">
                <a:solidFill>
                  <a:schemeClr val="bg1"/>
                </a:solidFill>
                <a:latin typeface="Arial Black"/>
                <a:cs typeface="Arial Black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 smtClean="0"/>
              <a:t>CLICK TO ADD HEADLINE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alphaModFix amt="25000"/>
          </a:blip>
          <a:stretch>
            <a:fillRect/>
          </a:stretch>
        </p:blipFill>
        <p:spPr>
          <a:xfrm>
            <a:off x="-1642264" y="0"/>
            <a:ext cx="12428528" cy="721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7489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531930536"/>
              </p:ext>
            </p:extLst>
          </p:nvPr>
        </p:nvGraphicFramePr>
        <p:xfrm>
          <a:off x="-1" y="935107"/>
          <a:ext cx="9144000" cy="553034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620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7620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7620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7620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76200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762000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762000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762000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  <a:gridCol w="762000">
                  <a:extLst>
                    <a:ext uri="{9D8B030D-6E8A-4147-A177-3AD203B41FA5}">
                      <a16:colId xmlns="" xmlns:a16="http://schemas.microsoft.com/office/drawing/2014/main" val="20008"/>
                    </a:ext>
                  </a:extLst>
                </a:gridCol>
                <a:gridCol w="762000">
                  <a:extLst>
                    <a:ext uri="{9D8B030D-6E8A-4147-A177-3AD203B41FA5}">
                      <a16:colId xmlns="" xmlns:a16="http://schemas.microsoft.com/office/drawing/2014/main" val="20009"/>
                    </a:ext>
                  </a:extLst>
                </a:gridCol>
                <a:gridCol w="762000">
                  <a:extLst>
                    <a:ext uri="{9D8B030D-6E8A-4147-A177-3AD203B41FA5}">
                      <a16:colId xmlns="" xmlns:a16="http://schemas.microsoft.com/office/drawing/2014/main" val="20010"/>
                    </a:ext>
                  </a:extLst>
                </a:gridCol>
                <a:gridCol w="762000">
                  <a:extLst>
                    <a:ext uri="{9D8B030D-6E8A-4147-A177-3AD203B41FA5}">
                      <a16:colId xmlns="" xmlns:a16="http://schemas.microsoft.com/office/drawing/2014/main" val="20011"/>
                    </a:ext>
                  </a:extLst>
                </a:gridCol>
              </a:tblGrid>
              <a:tr h="362760">
                <a:tc>
                  <a:txBody>
                    <a:bodyPr/>
                    <a:lstStyle/>
                    <a:p>
                      <a:pPr algn="ctr"/>
                      <a:r>
                        <a:rPr lang="en-US" sz="1200" b="1" i="0" smtClean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M1</a:t>
                      </a:r>
                      <a:endParaRPr lang="en-US" sz="1200" b="1" i="0">
                        <a:solidFill>
                          <a:schemeClr val="bg1"/>
                        </a:solidFill>
                        <a:latin typeface="Trebuchet MS"/>
                        <a:cs typeface="Trebuchet MS"/>
                      </a:endParaRPr>
                    </a:p>
                  </a:txBody>
                  <a:tcPr marL="68580" marR="68580"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i="0" smtClean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M2</a:t>
                      </a:r>
                      <a:endParaRPr lang="en-US" sz="1200" b="1" i="0">
                        <a:solidFill>
                          <a:schemeClr val="bg1"/>
                        </a:solidFill>
                        <a:latin typeface="Trebuchet MS"/>
                        <a:cs typeface="Trebuchet MS"/>
                      </a:endParaRPr>
                    </a:p>
                  </a:txBody>
                  <a:tcPr marL="68580" marR="68580"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i="0" smtClean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M3</a:t>
                      </a:r>
                      <a:endParaRPr lang="en-US" sz="1200" b="1" i="0">
                        <a:solidFill>
                          <a:schemeClr val="bg1"/>
                        </a:solidFill>
                        <a:latin typeface="Trebuchet MS"/>
                        <a:cs typeface="Trebuchet MS"/>
                      </a:endParaRPr>
                    </a:p>
                  </a:txBody>
                  <a:tcPr marL="68580" marR="68580"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i="0" smtClean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M4</a:t>
                      </a:r>
                      <a:endParaRPr lang="en-US" sz="1200" b="1" i="0">
                        <a:solidFill>
                          <a:schemeClr val="bg1"/>
                        </a:solidFill>
                        <a:latin typeface="Trebuchet MS"/>
                        <a:cs typeface="Trebuchet MS"/>
                      </a:endParaRPr>
                    </a:p>
                  </a:txBody>
                  <a:tcPr marL="68580" marR="68580"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smtClean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M5</a:t>
                      </a:r>
                    </a:p>
                  </a:txBody>
                  <a:tcPr marL="68580" marR="68580"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smtClean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M6</a:t>
                      </a:r>
                    </a:p>
                  </a:txBody>
                  <a:tcPr marL="68580" marR="68580"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smtClean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M7</a:t>
                      </a:r>
                    </a:p>
                  </a:txBody>
                  <a:tcPr marL="68580" marR="68580"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smtClean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M8</a:t>
                      </a:r>
                    </a:p>
                  </a:txBody>
                  <a:tcPr marL="68580" marR="68580"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smtClean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M9</a:t>
                      </a:r>
                    </a:p>
                  </a:txBody>
                  <a:tcPr marL="68580" marR="68580"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smtClean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M10</a:t>
                      </a:r>
                    </a:p>
                  </a:txBody>
                  <a:tcPr marL="68580" marR="68580"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smtClean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M11</a:t>
                      </a:r>
                    </a:p>
                  </a:txBody>
                  <a:tcPr marL="68580" marR="68580"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smtClean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M12</a:t>
                      </a:r>
                    </a:p>
                  </a:txBody>
                  <a:tcPr marL="68580" marR="68580"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167589">
                <a:tc>
                  <a:txBody>
                    <a:bodyPr/>
                    <a:lstStyle/>
                    <a:p>
                      <a:endParaRPr lang="en-US" sz="1900"/>
                    </a:p>
                  </a:txBody>
                  <a:tcPr marL="68580" marR="68580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/>
                    </a:p>
                  </a:txBody>
                  <a:tcPr marL="68580" marR="68580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/>
                    </a:p>
                  </a:txBody>
                  <a:tcPr marL="68580" marR="68580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/>
                    </a:p>
                  </a:txBody>
                  <a:tcPr marL="68580" marR="68580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/>
                    </a:p>
                  </a:txBody>
                  <a:tcPr marL="68580" marR="68580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/>
                    </a:p>
                  </a:txBody>
                  <a:tcPr marL="68580" marR="68580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/>
                    </a:p>
                  </a:txBody>
                  <a:tcPr marL="68580" marR="68580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/>
                    </a:p>
                  </a:txBody>
                  <a:tcPr marL="68580" marR="68580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/>
                    </a:p>
                  </a:txBody>
                  <a:tcPr marL="68580" marR="68580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/>
                    </a:p>
                  </a:txBody>
                  <a:tcPr marL="68580" marR="68580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/>
                    </a:p>
                  </a:txBody>
                  <a:tcPr marL="68580" marR="68580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/>
                    </a:p>
                  </a:txBody>
                  <a:tcPr marL="68580" marR="68580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9144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835389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6033958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31825" y="5455612"/>
            <a:ext cx="6400800" cy="381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80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ADD MONTH </a:t>
            </a:r>
            <a:r>
              <a:rPr lang="en-US" dirty="0" err="1" smtClean="0"/>
              <a:t>DAte</a:t>
            </a:r>
            <a:r>
              <a:rPr lang="en-US" dirty="0" smtClean="0"/>
              <a:t>, YEAR</a:t>
            </a:r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631825" y="4466209"/>
            <a:ext cx="3382957" cy="360099"/>
          </a:xfrm>
          <a:prstGeom prst="rect">
            <a:avLst/>
          </a:prstGeom>
          <a:solidFill>
            <a:schemeClr val="accent2"/>
          </a:solidFill>
        </p:spPr>
        <p:txBody>
          <a:bodyPr wrap="none" tIns="36576">
            <a:spAutoFit/>
          </a:bodyPr>
          <a:lstStyle>
            <a:lvl1pPr marL="0" indent="0">
              <a:spcBef>
                <a:spcPts val="0"/>
              </a:spcBef>
              <a:buFontTx/>
              <a:buNone/>
              <a:defRPr sz="1800" cap="all" baseline="0">
                <a:solidFill>
                  <a:srgbClr val="FFFFFF"/>
                </a:solidFill>
                <a:latin typeface="Arial Black"/>
                <a:cs typeface="Arial Black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ADD SUBTITLE</a:t>
            </a:r>
            <a:endParaRPr lang="en-US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8" hasCustomPrompt="1"/>
          </p:nvPr>
        </p:nvSpPr>
        <p:spPr>
          <a:xfrm>
            <a:off x="627880" y="504826"/>
            <a:ext cx="1243502" cy="458237"/>
          </a:xfrm>
          <a:prstGeom prst="rect">
            <a:avLst/>
          </a:prstGeom>
        </p:spPr>
        <p:txBody>
          <a:bodyPr vert="horz" lIns="68580" tIns="34290" rIns="68580" bIns="34290"/>
          <a:lstStyle>
            <a:lvl1pPr marL="0" indent="0" algn="ctr">
              <a:buNone/>
              <a:defRPr/>
            </a:lvl1pPr>
          </a:lstStyle>
          <a:p>
            <a:r>
              <a:rPr lang="en-US" smtClean="0"/>
              <a:t>logo</a:t>
            </a:r>
            <a:endParaRPr lang="en-US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9" hasCustomPrompt="1"/>
          </p:nvPr>
        </p:nvSpPr>
        <p:spPr>
          <a:xfrm>
            <a:off x="2286351" y="504825"/>
            <a:ext cx="1411591" cy="458881"/>
          </a:xfrm>
          <a:prstGeom prst="rect">
            <a:avLst/>
          </a:prstGeom>
        </p:spPr>
        <p:txBody>
          <a:bodyPr vert="horz" lIns="68580" tIns="34290" rIns="68580" bIns="34290"/>
          <a:lstStyle>
            <a:lvl1pPr marL="0" indent="0" algn="ctr">
              <a:buNone/>
              <a:defRPr/>
            </a:lvl1pPr>
          </a:lstStyle>
          <a:p>
            <a:r>
              <a:rPr lang="en-US" smtClean="0"/>
              <a:t>logo</a:t>
            </a:r>
            <a:endParaRPr lang="en-US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2073088" y="571499"/>
            <a:ext cx="0" cy="347382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631825" y="2075578"/>
            <a:ext cx="6910388" cy="618118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4100" spc="-200">
                <a:solidFill>
                  <a:schemeClr val="tx1"/>
                </a:solidFill>
                <a:latin typeface="Arial Black"/>
                <a:cs typeface="Arial Black"/>
              </a:defRPr>
            </a:lvl1pPr>
            <a:lvl2pPr>
              <a:defRPr sz="6000">
                <a:latin typeface="Arial Black"/>
                <a:cs typeface="Arial Black"/>
              </a:defRPr>
            </a:lvl2pPr>
            <a:lvl3pPr>
              <a:defRPr sz="6000">
                <a:latin typeface="Arial Black"/>
                <a:cs typeface="Arial Black"/>
              </a:defRPr>
            </a:lvl3pPr>
            <a:lvl4pPr>
              <a:defRPr sz="6000">
                <a:latin typeface="Arial Black"/>
                <a:cs typeface="Arial Black"/>
              </a:defRPr>
            </a:lvl4pPr>
            <a:lvl5pPr>
              <a:defRPr sz="6000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 smtClean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2687412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idx="1" hasCustomPrompt="1"/>
          </p:nvPr>
        </p:nvSpPr>
        <p:spPr>
          <a:xfrm>
            <a:off x="356616" y="1435607"/>
            <a:ext cx="8430768" cy="457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16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dirty="0" smtClean="0">
                <a:solidFill>
                  <a:srgbClr val="444444"/>
                </a:solidFill>
              </a:rPr>
              <a:t>Click to add text - Lorem </a:t>
            </a:r>
            <a:r>
              <a:rPr lang="en-US" dirty="0" err="1" smtClean="0">
                <a:solidFill>
                  <a:srgbClr val="444444"/>
                </a:solidFill>
              </a:rPr>
              <a:t>ipsum</a:t>
            </a:r>
            <a:r>
              <a:rPr lang="en-US" dirty="0" smtClean="0">
                <a:solidFill>
                  <a:srgbClr val="444444"/>
                </a:solidFill>
              </a:rPr>
              <a:t> dolor sit </a:t>
            </a:r>
            <a:r>
              <a:rPr lang="en-US" dirty="0" err="1" smtClean="0">
                <a:solidFill>
                  <a:srgbClr val="444444"/>
                </a:solidFill>
              </a:rPr>
              <a:t>amet</a:t>
            </a:r>
            <a:r>
              <a:rPr lang="en-US" dirty="0" smtClean="0">
                <a:solidFill>
                  <a:srgbClr val="444444"/>
                </a:solidFill>
              </a:rPr>
              <a:t>, </a:t>
            </a:r>
            <a:r>
              <a:rPr lang="en-US" dirty="0" err="1" smtClean="0">
                <a:solidFill>
                  <a:srgbClr val="444444"/>
                </a:solidFill>
              </a:rPr>
              <a:t>consectetur</a:t>
            </a:r>
            <a:r>
              <a:rPr lang="en-US" dirty="0" smtClean="0">
                <a:solidFill>
                  <a:srgbClr val="444444"/>
                </a:solidFill>
              </a:rPr>
              <a:t> adipiscing </a:t>
            </a:r>
            <a:r>
              <a:rPr lang="en-US" dirty="0" err="1" smtClean="0">
                <a:solidFill>
                  <a:srgbClr val="444444"/>
                </a:solidFill>
              </a:rPr>
              <a:t>elit</a:t>
            </a:r>
            <a:r>
              <a:rPr lang="en-US" dirty="0" smtClean="0">
                <a:solidFill>
                  <a:srgbClr val="444444"/>
                </a:solidFill>
              </a:rPr>
              <a:t>. </a:t>
            </a:r>
            <a:r>
              <a:rPr lang="en-US" dirty="0" err="1" smtClean="0">
                <a:solidFill>
                  <a:srgbClr val="444444"/>
                </a:solidFill>
              </a:rPr>
              <a:t>Ut</a:t>
            </a:r>
            <a:r>
              <a:rPr lang="en-US" dirty="0" smtClean="0">
                <a:solidFill>
                  <a:srgbClr val="444444"/>
                </a:solidFill>
              </a:rPr>
              <a:t> vitae </a:t>
            </a:r>
            <a:r>
              <a:rPr lang="en-US" dirty="0" err="1" smtClean="0">
                <a:solidFill>
                  <a:srgbClr val="444444"/>
                </a:solidFill>
              </a:rPr>
              <a:t>laoreet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mauris</a:t>
            </a:r>
            <a:r>
              <a:rPr lang="en-US" dirty="0" smtClean="0">
                <a:solidFill>
                  <a:srgbClr val="444444"/>
                </a:solidFill>
              </a:rPr>
              <a:t>. </a:t>
            </a:r>
            <a:r>
              <a:rPr lang="en-US" dirty="0" err="1" smtClean="0">
                <a:solidFill>
                  <a:srgbClr val="444444"/>
                </a:solidFill>
              </a:rPr>
              <a:t>Sed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eleifend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lorem</a:t>
            </a:r>
            <a:r>
              <a:rPr lang="en-US" dirty="0" smtClean="0">
                <a:solidFill>
                  <a:srgbClr val="444444"/>
                </a:solidFill>
              </a:rPr>
              <a:t> a </a:t>
            </a:r>
            <a:r>
              <a:rPr lang="en-US" dirty="0" err="1" smtClean="0">
                <a:solidFill>
                  <a:srgbClr val="444444"/>
                </a:solidFill>
              </a:rPr>
              <a:t>purus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tincidunt</a:t>
            </a:r>
            <a:r>
              <a:rPr lang="en-US" dirty="0" smtClean="0">
                <a:solidFill>
                  <a:srgbClr val="444444"/>
                </a:solidFill>
              </a:rPr>
              <a:t>, a </a:t>
            </a:r>
            <a:r>
              <a:rPr lang="en-US" dirty="0" err="1" smtClean="0">
                <a:solidFill>
                  <a:srgbClr val="444444"/>
                </a:solidFill>
              </a:rPr>
              <a:t>malesuada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mauris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bibendum</a:t>
            </a:r>
            <a:r>
              <a:rPr lang="en-US" dirty="0" smtClean="0">
                <a:solidFill>
                  <a:srgbClr val="444444"/>
                </a:solidFill>
              </a:rPr>
              <a:t>. </a:t>
            </a:r>
            <a:r>
              <a:rPr lang="en-US" dirty="0" err="1" smtClean="0">
                <a:solidFill>
                  <a:srgbClr val="444444"/>
                </a:solidFill>
              </a:rPr>
              <a:t>Praesent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bibendum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justo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nec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metus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auctor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volutpat</a:t>
            </a:r>
            <a:r>
              <a:rPr lang="en-US" dirty="0" smtClean="0">
                <a:solidFill>
                  <a:srgbClr val="444444"/>
                </a:solidFill>
              </a:rPr>
              <a:t>. </a:t>
            </a:r>
            <a:r>
              <a:rPr lang="en-US" dirty="0" err="1" smtClean="0">
                <a:solidFill>
                  <a:srgbClr val="444444"/>
                </a:solidFill>
              </a:rPr>
              <a:t>Morbi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malesuada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mattis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eros</a:t>
            </a:r>
            <a:r>
              <a:rPr lang="en-US" dirty="0" smtClean="0">
                <a:solidFill>
                  <a:srgbClr val="444444"/>
                </a:solidFill>
              </a:rPr>
              <a:t>, </a:t>
            </a:r>
            <a:r>
              <a:rPr lang="en-US" dirty="0" err="1" smtClean="0">
                <a:solidFill>
                  <a:srgbClr val="444444"/>
                </a:solidFill>
              </a:rPr>
              <a:t>adipiscing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tempor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lorem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varius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eget</a:t>
            </a:r>
            <a:r>
              <a:rPr lang="en-US" dirty="0" smtClean="0">
                <a:solidFill>
                  <a:srgbClr val="444444"/>
                </a:solidFill>
              </a:rPr>
              <a:t>…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9144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427625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0" y="0"/>
            <a:ext cx="9144000" cy="6858000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buNone/>
              <a:defRPr baseline="0"/>
            </a:lvl1pPr>
          </a:lstStyle>
          <a:p>
            <a:endParaRPr lang="en-US" smtClean="0"/>
          </a:p>
          <a:p>
            <a:r>
              <a:rPr lang="en-US" smtClean="0"/>
              <a:t>Background Image</a:t>
            </a:r>
            <a:endParaRPr lang="en-US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631825" y="2075578"/>
            <a:ext cx="6910388" cy="618118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4100" spc="-200">
                <a:solidFill>
                  <a:schemeClr val="bg1"/>
                </a:solidFill>
                <a:latin typeface="Arial Black"/>
                <a:cs typeface="Arial Black"/>
              </a:defRPr>
            </a:lvl1pPr>
            <a:lvl2pPr>
              <a:defRPr sz="6000">
                <a:latin typeface="Arial Black"/>
                <a:cs typeface="Arial Black"/>
              </a:defRPr>
            </a:lvl2pPr>
            <a:lvl3pPr>
              <a:defRPr sz="6000">
                <a:latin typeface="Arial Black"/>
                <a:cs typeface="Arial Black"/>
              </a:defRPr>
            </a:lvl3pPr>
            <a:lvl4pPr>
              <a:defRPr sz="6000">
                <a:latin typeface="Arial Black"/>
                <a:cs typeface="Arial Black"/>
              </a:defRPr>
            </a:lvl4pPr>
            <a:lvl5pPr>
              <a:defRPr sz="6000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 smtClean="0"/>
              <a:t>CLICK TO ADD TITLE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631825" y="4453468"/>
            <a:ext cx="6488113" cy="37490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8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CLICK TO ADD SUBTITLE</a:t>
            </a:r>
            <a:endParaRPr lang="en-US" dirty="0"/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631825" y="5459483"/>
            <a:ext cx="3649662" cy="3730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 smtClean="0"/>
              <a:t>MONTH DATE, YEAR</a:t>
            </a:r>
            <a:endParaRPr 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8" hasCustomPrompt="1"/>
          </p:nvPr>
        </p:nvSpPr>
        <p:spPr>
          <a:xfrm>
            <a:off x="627880" y="504826"/>
            <a:ext cx="1243502" cy="458237"/>
          </a:xfrm>
          <a:prstGeom prst="rect">
            <a:avLst/>
          </a:prstGeom>
        </p:spPr>
        <p:txBody>
          <a:bodyPr vert="horz" lIns="68580" tIns="34290" rIns="68580" bIns="34290"/>
          <a:lstStyle>
            <a:lvl1pPr marL="0" indent="0" algn="ctr">
              <a:buNone/>
              <a:defRPr/>
            </a:lvl1pPr>
          </a:lstStyle>
          <a:p>
            <a:r>
              <a:rPr lang="en-US" smtClean="0"/>
              <a:t>logo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08297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9144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48455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52473" y="1439863"/>
            <a:ext cx="8430768" cy="4572000"/>
          </a:xfrm>
          <a:prstGeom prst="rect">
            <a:avLst/>
          </a:prstGeom>
        </p:spPr>
        <p:txBody>
          <a:bodyPr>
            <a:noAutofit/>
          </a:bodyPr>
          <a:lstStyle>
            <a:lvl1pPr marL="457200" indent="-457200">
              <a:lnSpc>
                <a:spcPct val="120000"/>
              </a:lnSpc>
              <a:spcBef>
                <a:spcPts val="0"/>
              </a:spcBef>
              <a:spcAft>
                <a:spcPts val="1800"/>
              </a:spcAft>
              <a:buSzPct val="140000"/>
              <a:buFont typeface="+mj-lt"/>
              <a:buAutoNum type="arabicPeriod"/>
              <a:defRPr sz="1600" baseline="0"/>
            </a:lvl1pPr>
            <a:lvl2pPr>
              <a:defRPr sz="1800"/>
            </a:lvl2pPr>
            <a:lvl3pPr>
              <a:defRPr sz="1600"/>
            </a:lvl3pPr>
            <a:lvl4pPr>
              <a:defRPr sz="1300"/>
            </a:lvl4pPr>
            <a:lvl5pPr>
              <a:defRPr sz="11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 smtClean="0"/>
              <a:t>Click to add numbered list</a:t>
            </a:r>
          </a:p>
          <a:p>
            <a:pPr lvl="0"/>
            <a:r>
              <a:rPr lang="en-US" dirty="0" smtClean="0"/>
              <a:t>Click to add numbered list</a:t>
            </a:r>
          </a:p>
          <a:p>
            <a:pPr lvl="0"/>
            <a:r>
              <a:rPr lang="en-US" dirty="0" smtClean="0"/>
              <a:t>Click to add numbered list</a:t>
            </a:r>
          </a:p>
          <a:p>
            <a:pPr lvl="0"/>
            <a:r>
              <a:rPr lang="en-US" dirty="0" smtClean="0"/>
              <a:t>Click to add numbered list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3739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idx="1" hasCustomPrompt="1"/>
          </p:nvPr>
        </p:nvSpPr>
        <p:spPr>
          <a:xfrm>
            <a:off x="360363" y="1439862"/>
            <a:ext cx="8430768" cy="457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3736" marR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600" baseline="0"/>
            </a:lvl1pPr>
            <a:lvl2pPr marL="557784" indent="-210312">
              <a:lnSpc>
                <a:spcPct val="120000"/>
              </a:lnSpc>
              <a:spcBef>
                <a:spcPts val="288"/>
              </a:spcBef>
              <a:buSzPct val="100000"/>
              <a:buFont typeface="Lucida Grande"/>
              <a:buChar char="–"/>
              <a:defRPr sz="1400" baseline="0"/>
            </a:lvl2pPr>
            <a:lvl3pPr marL="859536" indent="-173736">
              <a:lnSpc>
                <a:spcPct val="120000"/>
              </a:lnSpc>
              <a:spcBef>
                <a:spcPts val="264"/>
              </a:spcBef>
              <a:defRPr sz="1400" baseline="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 smtClean="0"/>
              <a:t>Click to add bulleted list</a:t>
            </a:r>
          </a:p>
          <a:p>
            <a:pPr lvl="1"/>
            <a:r>
              <a:rPr lang="en-US" dirty="0" smtClean="0"/>
              <a:t>Second Level Bullet</a:t>
            </a:r>
          </a:p>
          <a:p>
            <a:pPr lvl="2"/>
            <a:r>
              <a:rPr lang="en-US" dirty="0" smtClean="0"/>
              <a:t>Third Level Bullet</a:t>
            </a:r>
            <a:br>
              <a:rPr lang="en-US" dirty="0" smtClean="0"/>
            </a:br>
            <a:endParaRPr lang="en-US" dirty="0" smtClean="0"/>
          </a:p>
          <a:p>
            <a:pPr lvl="0"/>
            <a:r>
              <a:rPr lang="en-US" dirty="0" smtClean="0"/>
              <a:t>Click to add bulleted list</a:t>
            </a:r>
          </a:p>
          <a:p>
            <a:pPr lvl="0"/>
            <a:r>
              <a:rPr lang="en-US" dirty="0" smtClean="0"/>
              <a:t>Click to add bulleted list</a:t>
            </a:r>
          </a:p>
          <a:p>
            <a:pPr lvl="0"/>
            <a:r>
              <a:rPr lang="en-US" dirty="0" smtClean="0"/>
              <a:t>Click to add bulleted list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45625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List with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5029200" y="910939"/>
            <a:ext cx="4114800" cy="557784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/>
            </a:lvl1pPr>
          </a:lstStyle>
          <a:p>
            <a:r>
              <a:rPr lang="en-US" smtClean="0"/>
              <a:t> 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idx="1" hasCustomPrompt="1"/>
          </p:nvPr>
        </p:nvSpPr>
        <p:spPr>
          <a:xfrm>
            <a:off x="360363" y="1439862"/>
            <a:ext cx="4343400" cy="457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3736" marR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600" baseline="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 smtClean="0"/>
              <a:t>Click to add bulleted list</a:t>
            </a:r>
          </a:p>
          <a:p>
            <a:pPr lvl="0"/>
            <a:r>
              <a:rPr lang="en-US" dirty="0" smtClean="0"/>
              <a:t>Click to add bulleted list</a:t>
            </a:r>
          </a:p>
          <a:p>
            <a:pPr lvl="0"/>
            <a:r>
              <a:rPr lang="en-US" dirty="0" smtClean="0"/>
              <a:t>Click to add bulleted list</a:t>
            </a:r>
          </a:p>
          <a:p>
            <a:pPr lvl="0"/>
            <a:r>
              <a:rPr lang="en-US" dirty="0" smtClean="0"/>
              <a:t>Click to add bulleted list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13150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9144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idx="1" hasCustomPrompt="1"/>
          </p:nvPr>
        </p:nvSpPr>
        <p:spPr>
          <a:xfrm>
            <a:off x="360363" y="1776415"/>
            <a:ext cx="8329612" cy="4196433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173736" marR="0" indent="-173736" algn="l" defTabSz="3429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600" baseline="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 smtClean="0"/>
              <a:t>Click to add bulleted list</a:t>
            </a:r>
          </a:p>
          <a:p>
            <a:pPr lvl="0"/>
            <a:r>
              <a:rPr lang="en-US" dirty="0" smtClean="0"/>
              <a:t>Click to add bulleted list</a:t>
            </a:r>
          </a:p>
          <a:p>
            <a:pPr lvl="0"/>
            <a:r>
              <a:rPr lang="en-US" dirty="0" smtClean="0"/>
              <a:t>Click to add bulleted list</a:t>
            </a:r>
          </a:p>
          <a:p>
            <a:pPr lvl="0"/>
            <a:r>
              <a:rPr lang="en-US" dirty="0" smtClean="0"/>
              <a:t>Click to add bulleted list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418148" y="1345462"/>
            <a:ext cx="1748991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l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TITLE TO GO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80607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 flipV="1">
            <a:off x="3048000" y="923636"/>
            <a:ext cx="0" cy="5576455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 userDrawn="1"/>
        </p:nvCxnSpPr>
        <p:spPr>
          <a:xfrm flipV="1">
            <a:off x="6096000" y="923636"/>
            <a:ext cx="0" cy="5576455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6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0" y="0"/>
            <a:ext cx="9144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  <p:cxnSp>
        <p:nvCxnSpPr>
          <p:cNvPr id="6" name="Straight Connector 5"/>
          <p:cNvCxnSpPr/>
          <p:nvPr userDrawn="1"/>
        </p:nvCxnSpPr>
        <p:spPr>
          <a:xfrm flipH="1">
            <a:off x="0" y="3712442"/>
            <a:ext cx="9144000" cy="0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15608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847629" y="2612360"/>
            <a:ext cx="1162743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NAME HERE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2442369" y="2954875"/>
            <a:ext cx="1973262" cy="339429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000"/>
            </a:lvl1pPr>
            <a:lvl2pPr marL="342900" indent="0">
              <a:buNone/>
              <a:defRPr sz="800"/>
            </a:lvl2pPr>
            <a:lvl3pPr marL="685800" indent="0">
              <a:buNone/>
              <a:defRPr sz="8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</a:lstStyle>
          <a:p>
            <a:pPr lvl="0"/>
            <a:r>
              <a:rPr lang="en-US" dirty="0" smtClean="0"/>
              <a:t>Title Here</a:t>
            </a:r>
            <a:endParaRPr lang="en-US" dirty="0"/>
          </a:p>
        </p:txBody>
      </p:sp>
      <p:sp>
        <p:nvSpPr>
          <p:cNvPr id="28" name="Picture Placeholder 3"/>
          <p:cNvSpPr>
            <a:spLocks noGrp="1"/>
          </p:cNvSpPr>
          <p:nvPr>
            <p:ph type="pic" sz="quarter" idx="18" hasCustomPrompt="1"/>
          </p:nvPr>
        </p:nvSpPr>
        <p:spPr>
          <a:xfrm>
            <a:off x="571500" y="1200727"/>
            <a:ext cx="1143000" cy="1143000"/>
          </a:xfrm>
          <a:prstGeom prst="rect">
            <a:avLst/>
          </a:prstGeom>
        </p:spPr>
        <p:txBody>
          <a:bodyPr vert="horz" anchor="ctr"/>
          <a:lstStyle>
            <a:lvl1pPr marL="0" marR="0" indent="0" algn="ctr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9C2D7"/>
              </a:buClr>
              <a:buSzTx/>
              <a:buFont typeface="Arial"/>
              <a:buNone/>
              <a:tabLst/>
              <a:defRPr sz="1200"/>
            </a:lvl1pPr>
          </a:lstStyle>
          <a:p>
            <a:r>
              <a:rPr lang="en-US" smtClean="0"/>
              <a:t>Headshot</a:t>
            </a:r>
            <a:endParaRPr lang="en-US"/>
          </a:p>
        </p:txBody>
      </p:sp>
      <p:sp>
        <p:nvSpPr>
          <p:cNvPr id="33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561629" y="2612360"/>
            <a:ext cx="1162743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NAME HERE</a:t>
            </a:r>
            <a:endParaRPr lang="en-US" dirty="0"/>
          </a:p>
        </p:txBody>
      </p:sp>
      <p:sp>
        <p:nvSpPr>
          <p:cNvPr id="34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156369" y="2954875"/>
            <a:ext cx="1973262" cy="339429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000"/>
            </a:lvl1pPr>
            <a:lvl2pPr marL="342900" indent="0">
              <a:buNone/>
              <a:defRPr sz="800"/>
            </a:lvl2pPr>
            <a:lvl3pPr marL="685800" indent="0">
              <a:buNone/>
              <a:defRPr sz="8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</a:lstStyle>
          <a:p>
            <a:pPr lvl="0"/>
            <a:r>
              <a:rPr lang="en-US" dirty="0" smtClean="0"/>
              <a:t>Title Here</a:t>
            </a:r>
            <a:endParaRPr lang="en-US" dirty="0"/>
          </a:p>
        </p:txBody>
      </p:sp>
      <p:sp>
        <p:nvSpPr>
          <p:cNvPr id="37" name="Text Placeholder 2"/>
          <p:cNvSpPr>
            <a:spLocks noGrp="1"/>
          </p:cNvSpPr>
          <p:nvPr>
            <p:ph type="body" sz="quarter" idx="23" hasCustomPrompt="1"/>
          </p:nvPr>
        </p:nvSpPr>
        <p:spPr>
          <a:xfrm>
            <a:off x="5133629" y="2612360"/>
            <a:ext cx="1162743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NAME HERE</a:t>
            </a:r>
            <a:endParaRPr lang="en-US" dirty="0"/>
          </a:p>
        </p:txBody>
      </p:sp>
      <p:sp>
        <p:nvSpPr>
          <p:cNvPr id="38" name="Text Placeholder 6"/>
          <p:cNvSpPr>
            <a:spLocks noGrp="1"/>
          </p:cNvSpPr>
          <p:nvPr>
            <p:ph type="body" sz="quarter" idx="24" hasCustomPrompt="1"/>
          </p:nvPr>
        </p:nvSpPr>
        <p:spPr>
          <a:xfrm>
            <a:off x="4728369" y="2954875"/>
            <a:ext cx="1973262" cy="339429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000"/>
            </a:lvl1pPr>
            <a:lvl2pPr marL="342900" indent="0">
              <a:buNone/>
              <a:defRPr sz="800"/>
            </a:lvl2pPr>
            <a:lvl3pPr marL="685800" indent="0">
              <a:buNone/>
              <a:defRPr sz="8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</a:lstStyle>
          <a:p>
            <a:pPr lvl="0"/>
            <a:r>
              <a:rPr lang="en-US" dirty="0" smtClean="0"/>
              <a:t>Title Here</a:t>
            </a:r>
            <a:endParaRPr lang="en-US" dirty="0"/>
          </a:p>
        </p:txBody>
      </p:sp>
      <p:sp>
        <p:nvSpPr>
          <p:cNvPr id="41" name="Text Placeholder 2"/>
          <p:cNvSpPr>
            <a:spLocks noGrp="1"/>
          </p:cNvSpPr>
          <p:nvPr>
            <p:ph type="body" sz="quarter" idx="27" hasCustomPrompt="1"/>
          </p:nvPr>
        </p:nvSpPr>
        <p:spPr>
          <a:xfrm>
            <a:off x="7419629" y="2612360"/>
            <a:ext cx="1162743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NAME HERE</a:t>
            </a:r>
            <a:endParaRPr lang="en-US" dirty="0"/>
          </a:p>
        </p:txBody>
      </p:sp>
      <p:sp>
        <p:nvSpPr>
          <p:cNvPr id="42" name="Text Placeholder 6"/>
          <p:cNvSpPr>
            <a:spLocks noGrp="1"/>
          </p:cNvSpPr>
          <p:nvPr>
            <p:ph type="body" sz="quarter" idx="28" hasCustomPrompt="1"/>
          </p:nvPr>
        </p:nvSpPr>
        <p:spPr>
          <a:xfrm>
            <a:off x="7014369" y="2954875"/>
            <a:ext cx="1973262" cy="339429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000"/>
            </a:lvl1pPr>
            <a:lvl2pPr marL="342900" indent="0">
              <a:buNone/>
              <a:defRPr sz="800"/>
            </a:lvl2pPr>
            <a:lvl3pPr marL="685800" indent="0">
              <a:buNone/>
              <a:defRPr sz="8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</a:lstStyle>
          <a:p>
            <a:pPr lvl="0"/>
            <a:r>
              <a:rPr lang="en-US" dirty="0" smtClean="0"/>
              <a:t>Title Here</a:t>
            </a:r>
            <a:endParaRPr lang="en-US" dirty="0"/>
          </a:p>
        </p:txBody>
      </p:sp>
      <p:sp>
        <p:nvSpPr>
          <p:cNvPr id="44" name="Picture Placeholder 3"/>
          <p:cNvSpPr>
            <a:spLocks noGrp="1"/>
          </p:cNvSpPr>
          <p:nvPr>
            <p:ph type="pic" sz="quarter" idx="30" hasCustomPrompt="1"/>
          </p:nvPr>
        </p:nvSpPr>
        <p:spPr>
          <a:xfrm>
            <a:off x="2857500" y="1200727"/>
            <a:ext cx="1143000" cy="1143000"/>
          </a:xfrm>
          <a:prstGeom prst="rect">
            <a:avLst/>
          </a:prstGeom>
        </p:spPr>
        <p:txBody>
          <a:bodyPr vert="horz" anchor="ctr"/>
          <a:lstStyle>
            <a:lvl1pPr marL="0" marR="0" indent="0" algn="ctr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9C2D7"/>
              </a:buClr>
              <a:buSzTx/>
              <a:buFont typeface="Arial"/>
              <a:buNone/>
              <a:tabLst/>
              <a:defRPr sz="1200"/>
            </a:lvl1pPr>
          </a:lstStyle>
          <a:p>
            <a:r>
              <a:rPr lang="en-US" smtClean="0"/>
              <a:t>Headshot</a:t>
            </a:r>
            <a:endParaRPr lang="en-US"/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1" hasCustomPrompt="1"/>
          </p:nvPr>
        </p:nvSpPr>
        <p:spPr>
          <a:xfrm>
            <a:off x="5143500" y="1200727"/>
            <a:ext cx="1143000" cy="1143000"/>
          </a:xfrm>
          <a:prstGeom prst="rect">
            <a:avLst/>
          </a:prstGeom>
        </p:spPr>
        <p:txBody>
          <a:bodyPr vert="horz" anchor="ctr"/>
          <a:lstStyle>
            <a:lvl1pPr marL="0" marR="0" indent="0" algn="ctr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9C2D7"/>
              </a:buClr>
              <a:buSzTx/>
              <a:buFont typeface="Arial"/>
              <a:buNone/>
              <a:tabLst/>
              <a:defRPr sz="1200"/>
            </a:lvl1pPr>
          </a:lstStyle>
          <a:p>
            <a:r>
              <a:rPr lang="en-US" smtClean="0"/>
              <a:t>Headshot</a:t>
            </a:r>
            <a:endParaRPr lang="en-US"/>
          </a:p>
        </p:txBody>
      </p:sp>
      <p:sp>
        <p:nvSpPr>
          <p:cNvPr id="46" name="Picture Placeholder 3"/>
          <p:cNvSpPr>
            <a:spLocks noGrp="1"/>
          </p:cNvSpPr>
          <p:nvPr>
            <p:ph type="pic" sz="quarter" idx="32" hasCustomPrompt="1"/>
          </p:nvPr>
        </p:nvSpPr>
        <p:spPr>
          <a:xfrm>
            <a:off x="7429500" y="1200727"/>
            <a:ext cx="1143000" cy="1143000"/>
          </a:xfrm>
          <a:prstGeom prst="rect">
            <a:avLst/>
          </a:prstGeom>
        </p:spPr>
        <p:txBody>
          <a:bodyPr vert="horz" anchor="ctr"/>
          <a:lstStyle>
            <a:lvl1pPr marL="0" marR="0" indent="0" algn="ctr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9C2D7"/>
              </a:buClr>
              <a:buSzTx/>
              <a:buFont typeface="Arial"/>
              <a:buNone/>
              <a:tabLst/>
              <a:defRPr sz="1200"/>
            </a:lvl1pPr>
          </a:lstStyle>
          <a:p>
            <a:r>
              <a:rPr lang="en-US" smtClean="0"/>
              <a:t>Headshot</a:t>
            </a:r>
            <a:endParaRPr lang="en-US"/>
          </a:p>
        </p:txBody>
      </p:sp>
      <p:cxnSp>
        <p:nvCxnSpPr>
          <p:cNvPr id="22" name="Straight Connector 21"/>
          <p:cNvCxnSpPr/>
          <p:nvPr userDrawn="1"/>
        </p:nvCxnSpPr>
        <p:spPr>
          <a:xfrm flipV="1">
            <a:off x="2286000" y="932690"/>
            <a:ext cx="0" cy="5536205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 userDrawn="1"/>
        </p:nvCxnSpPr>
        <p:spPr>
          <a:xfrm flipV="1">
            <a:off x="4571999" y="944425"/>
            <a:ext cx="1" cy="5524471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 userDrawn="1"/>
        </p:nvCxnSpPr>
        <p:spPr>
          <a:xfrm flipV="1">
            <a:off x="6857999" y="932689"/>
            <a:ext cx="1" cy="5536207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33" hasCustomPrompt="1"/>
          </p:nvPr>
        </p:nvSpPr>
        <p:spPr>
          <a:xfrm>
            <a:off x="228600" y="3505200"/>
            <a:ext cx="1828800" cy="2743200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27" name="Text Placeholder 2"/>
          <p:cNvSpPr>
            <a:spLocks noGrp="1"/>
          </p:cNvSpPr>
          <p:nvPr>
            <p:ph type="body" sz="quarter" idx="34" hasCustomPrompt="1"/>
          </p:nvPr>
        </p:nvSpPr>
        <p:spPr>
          <a:xfrm>
            <a:off x="2514600" y="3505200"/>
            <a:ext cx="1828800" cy="2743200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29" name="Text Placeholder 2"/>
          <p:cNvSpPr>
            <a:spLocks noGrp="1"/>
          </p:cNvSpPr>
          <p:nvPr>
            <p:ph type="body" sz="quarter" idx="35" hasCustomPrompt="1"/>
          </p:nvPr>
        </p:nvSpPr>
        <p:spPr>
          <a:xfrm>
            <a:off x="4800600" y="3505200"/>
            <a:ext cx="1828800" cy="2743200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30" name="Text Placeholder 2"/>
          <p:cNvSpPr>
            <a:spLocks noGrp="1"/>
          </p:cNvSpPr>
          <p:nvPr>
            <p:ph type="body" sz="quarter" idx="36" hasCustomPrompt="1"/>
          </p:nvPr>
        </p:nvSpPr>
        <p:spPr>
          <a:xfrm>
            <a:off x="7086600" y="3505200"/>
            <a:ext cx="1828800" cy="2743200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99062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Ste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 userDrawn="1"/>
        </p:nvSpPr>
        <p:spPr>
          <a:xfrm>
            <a:off x="0" y="939800"/>
            <a:ext cx="9144000" cy="371168"/>
          </a:xfrm>
          <a:prstGeom prst="rect">
            <a:avLst/>
          </a:prstGeom>
          <a:solidFill>
            <a:srgbClr val="2FC2D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 userDrawn="1"/>
        </p:nvSpPr>
        <p:spPr>
          <a:xfrm>
            <a:off x="910709" y="1214873"/>
            <a:ext cx="464582" cy="464582"/>
          </a:xfrm>
          <a:prstGeom prst="ellipse">
            <a:avLst/>
          </a:prstGeom>
          <a:solidFill>
            <a:srgbClr val="2FC2D9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2000" smtClean="0">
                <a:solidFill>
                  <a:schemeClr val="bg1"/>
                </a:solidFill>
                <a:latin typeface="Arial Black"/>
                <a:cs typeface="Arial Black"/>
              </a:rPr>
              <a:t>1</a:t>
            </a:r>
            <a:endParaRPr lang="en-US" sz="2000">
              <a:solidFill>
                <a:schemeClr val="bg1"/>
              </a:solidFill>
              <a:latin typeface="Arial Black"/>
              <a:cs typeface="Arial Black"/>
            </a:endParaRPr>
          </a:p>
        </p:txBody>
      </p:sp>
      <p:sp>
        <p:nvSpPr>
          <p:cNvPr id="21" name="Oval 20"/>
          <p:cNvSpPr/>
          <p:nvPr userDrawn="1"/>
        </p:nvSpPr>
        <p:spPr>
          <a:xfrm>
            <a:off x="3196709" y="1214873"/>
            <a:ext cx="464582" cy="464582"/>
          </a:xfrm>
          <a:prstGeom prst="ellipse">
            <a:avLst/>
          </a:prstGeom>
          <a:solidFill>
            <a:srgbClr val="2FC2D9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2000" b="1" smtClean="0">
                <a:solidFill>
                  <a:schemeClr val="bg1"/>
                </a:solidFill>
                <a:latin typeface="Arial Black"/>
                <a:cs typeface="Arial Black"/>
              </a:rPr>
              <a:t>2</a:t>
            </a:r>
            <a:endParaRPr lang="en-US" sz="2000" b="1">
              <a:solidFill>
                <a:schemeClr val="bg1"/>
              </a:solidFill>
              <a:latin typeface="Arial Black"/>
              <a:cs typeface="Arial Black"/>
            </a:endParaRPr>
          </a:p>
        </p:txBody>
      </p:sp>
      <p:sp>
        <p:nvSpPr>
          <p:cNvPr id="22" name="Oval 21"/>
          <p:cNvSpPr/>
          <p:nvPr userDrawn="1"/>
        </p:nvSpPr>
        <p:spPr>
          <a:xfrm>
            <a:off x="7768709" y="1214873"/>
            <a:ext cx="464582" cy="464582"/>
          </a:xfrm>
          <a:prstGeom prst="ellipse">
            <a:avLst/>
          </a:prstGeom>
          <a:solidFill>
            <a:srgbClr val="2FC2D9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2000" b="1" smtClean="0">
                <a:solidFill>
                  <a:schemeClr val="bg1"/>
                </a:solidFill>
                <a:latin typeface="Arial Black"/>
                <a:cs typeface="Arial Black"/>
              </a:rPr>
              <a:t>4</a:t>
            </a:r>
            <a:endParaRPr lang="en-US" sz="2000" b="1">
              <a:solidFill>
                <a:schemeClr val="bg1"/>
              </a:solidFill>
              <a:latin typeface="Arial Black"/>
              <a:cs typeface="Arial Black"/>
            </a:endParaRPr>
          </a:p>
        </p:txBody>
      </p:sp>
      <p:sp>
        <p:nvSpPr>
          <p:cNvPr id="24" name="Oval 23"/>
          <p:cNvSpPr/>
          <p:nvPr userDrawn="1"/>
        </p:nvSpPr>
        <p:spPr>
          <a:xfrm>
            <a:off x="5482709" y="1214873"/>
            <a:ext cx="464582" cy="464582"/>
          </a:xfrm>
          <a:prstGeom prst="ellipse">
            <a:avLst/>
          </a:prstGeom>
          <a:solidFill>
            <a:srgbClr val="2FC2D9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2000" b="1" smtClean="0">
                <a:solidFill>
                  <a:schemeClr val="bg1"/>
                </a:solidFill>
                <a:latin typeface="Arial Black"/>
                <a:cs typeface="Arial Black"/>
              </a:rPr>
              <a:t>3</a:t>
            </a:r>
            <a:endParaRPr lang="en-US" sz="2000" b="1">
              <a:solidFill>
                <a:schemeClr val="bg1"/>
              </a:solidFill>
              <a:latin typeface="Arial Black"/>
              <a:cs typeface="Arial Black"/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 flipV="1">
            <a:off x="2286000" y="932690"/>
            <a:ext cx="0" cy="5536205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 userDrawn="1"/>
        </p:nvCxnSpPr>
        <p:spPr>
          <a:xfrm flipV="1">
            <a:off x="4571999" y="944425"/>
            <a:ext cx="1" cy="5524471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 flipV="1">
            <a:off x="6857999" y="932689"/>
            <a:ext cx="1" cy="5536207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31" name="Text Placeholder 2"/>
          <p:cNvSpPr>
            <a:spLocks noGrp="1"/>
          </p:cNvSpPr>
          <p:nvPr>
            <p:ph type="body" sz="quarter" idx="33" hasCustomPrompt="1"/>
          </p:nvPr>
        </p:nvSpPr>
        <p:spPr>
          <a:xfrm>
            <a:off x="228600" y="2601468"/>
            <a:ext cx="1828800" cy="3200400"/>
          </a:xfrm>
          <a:prstGeom prst="rect">
            <a:avLst/>
          </a:prstGeom>
        </p:spPr>
        <p:txBody>
          <a:bodyPr vert="horz"/>
          <a:lstStyle>
            <a:lvl1pPr marL="128016" marR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</a:t>
            </a:r>
          </a:p>
        </p:txBody>
      </p:sp>
      <p:sp>
        <p:nvSpPr>
          <p:cNvPr id="32" name="Text Placeholder 2"/>
          <p:cNvSpPr>
            <a:spLocks noGrp="1"/>
          </p:cNvSpPr>
          <p:nvPr>
            <p:ph type="body" sz="quarter" idx="34" hasCustomPrompt="1"/>
          </p:nvPr>
        </p:nvSpPr>
        <p:spPr>
          <a:xfrm>
            <a:off x="2514600" y="2601468"/>
            <a:ext cx="1828800" cy="3200400"/>
          </a:xfrm>
          <a:prstGeom prst="rect">
            <a:avLst/>
          </a:prstGeom>
        </p:spPr>
        <p:txBody>
          <a:bodyPr vert="horz"/>
          <a:lstStyle>
            <a:lvl1pPr marL="128016" marR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</a:t>
            </a:r>
          </a:p>
        </p:txBody>
      </p:sp>
      <p:sp>
        <p:nvSpPr>
          <p:cNvPr id="34" name="Text Placeholder 2"/>
          <p:cNvSpPr>
            <a:spLocks noGrp="1"/>
          </p:cNvSpPr>
          <p:nvPr>
            <p:ph type="body" sz="quarter" idx="35" hasCustomPrompt="1"/>
          </p:nvPr>
        </p:nvSpPr>
        <p:spPr>
          <a:xfrm>
            <a:off x="4800600" y="2601468"/>
            <a:ext cx="1828800" cy="3200400"/>
          </a:xfrm>
          <a:prstGeom prst="rect">
            <a:avLst/>
          </a:prstGeom>
        </p:spPr>
        <p:txBody>
          <a:bodyPr vert="horz"/>
          <a:lstStyle>
            <a:lvl1pPr marL="128016" marR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</a:t>
            </a:r>
          </a:p>
        </p:txBody>
      </p:sp>
      <p:sp>
        <p:nvSpPr>
          <p:cNvPr id="35" name="Text Placeholder 2"/>
          <p:cNvSpPr>
            <a:spLocks noGrp="1"/>
          </p:cNvSpPr>
          <p:nvPr>
            <p:ph type="body" sz="quarter" idx="36" hasCustomPrompt="1"/>
          </p:nvPr>
        </p:nvSpPr>
        <p:spPr>
          <a:xfrm>
            <a:off x="7086600" y="2601468"/>
            <a:ext cx="1828800" cy="3200400"/>
          </a:xfrm>
          <a:prstGeom prst="rect">
            <a:avLst/>
          </a:prstGeom>
        </p:spPr>
        <p:txBody>
          <a:bodyPr vert="horz"/>
          <a:lstStyle>
            <a:lvl1pPr marL="128016" marR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</a:t>
            </a:r>
          </a:p>
        </p:txBody>
      </p:sp>
      <p:sp>
        <p:nvSpPr>
          <p:cNvPr id="36" name="Text Placeholder 2"/>
          <p:cNvSpPr>
            <a:spLocks noGrp="1"/>
          </p:cNvSpPr>
          <p:nvPr>
            <p:ph type="body" sz="quarter" idx="37" hasCustomPrompt="1"/>
          </p:nvPr>
        </p:nvSpPr>
        <p:spPr>
          <a:xfrm>
            <a:off x="228600" y="1801368"/>
            <a:ext cx="1828800" cy="713232"/>
          </a:xfrm>
          <a:prstGeom prst="rect">
            <a:avLst/>
          </a:prstGeom>
        </p:spPr>
        <p:txBody>
          <a:bodyPr vert="horz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None/>
              <a:tabLst/>
              <a:defRPr sz="1400" baseline="0">
                <a:latin typeface="Arial Black"/>
                <a:cs typeface="Arial Black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LOREM</a:t>
            </a:r>
            <a:br>
              <a:rPr lang="en-US" dirty="0" smtClean="0"/>
            </a:br>
            <a:r>
              <a:rPr lang="en-US" dirty="0" smtClean="0"/>
              <a:t>IPSUM DOLOR</a:t>
            </a:r>
            <a:br>
              <a:rPr lang="en-US" dirty="0" smtClean="0"/>
            </a:br>
            <a:r>
              <a:rPr lang="en-US" dirty="0" smtClean="0"/>
              <a:t>SIT AMET</a:t>
            </a:r>
          </a:p>
        </p:txBody>
      </p:sp>
      <p:sp>
        <p:nvSpPr>
          <p:cNvPr id="37" name="Text Placeholder 2"/>
          <p:cNvSpPr>
            <a:spLocks noGrp="1"/>
          </p:cNvSpPr>
          <p:nvPr>
            <p:ph type="body" sz="quarter" idx="38" hasCustomPrompt="1"/>
          </p:nvPr>
        </p:nvSpPr>
        <p:spPr>
          <a:xfrm>
            <a:off x="2514600" y="1801368"/>
            <a:ext cx="1828800" cy="713232"/>
          </a:xfrm>
          <a:prstGeom prst="rect">
            <a:avLst/>
          </a:prstGeom>
        </p:spPr>
        <p:txBody>
          <a:bodyPr vert="horz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None/>
              <a:tabLst/>
              <a:defRPr sz="1400" baseline="0">
                <a:latin typeface="Arial Black"/>
                <a:cs typeface="Arial Black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LOREM</a:t>
            </a:r>
            <a:br>
              <a:rPr lang="en-US" dirty="0" smtClean="0"/>
            </a:br>
            <a:r>
              <a:rPr lang="en-US" dirty="0" smtClean="0"/>
              <a:t>IPSUM DOLOR</a:t>
            </a:r>
            <a:br>
              <a:rPr lang="en-US" dirty="0" smtClean="0"/>
            </a:br>
            <a:r>
              <a:rPr lang="en-US" dirty="0" smtClean="0"/>
              <a:t>SIT AMET</a:t>
            </a:r>
          </a:p>
        </p:txBody>
      </p:sp>
      <p:sp>
        <p:nvSpPr>
          <p:cNvPr id="38" name="Text Placeholder 2"/>
          <p:cNvSpPr>
            <a:spLocks noGrp="1"/>
          </p:cNvSpPr>
          <p:nvPr>
            <p:ph type="body" sz="quarter" idx="39" hasCustomPrompt="1"/>
          </p:nvPr>
        </p:nvSpPr>
        <p:spPr>
          <a:xfrm>
            <a:off x="4800600" y="1801368"/>
            <a:ext cx="1828800" cy="713232"/>
          </a:xfrm>
          <a:prstGeom prst="rect">
            <a:avLst/>
          </a:prstGeom>
        </p:spPr>
        <p:txBody>
          <a:bodyPr vert="horz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None/>
              <a:tabLst/>
              <a:defRPr sz="1400" baseline="0">
                <a:latin typeface="Arial Black"/>
                <a:cs typeface="Arial Black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LOREM</a:t>
            </a:r>
            <a:br>
              <a:rPr lang="en-US" dirty="0" smtClean="0"/>
            </a:br>
            <a:r>
              <a:rPr lang="en-US" dirty="0" smtClean="0"/>
              <a:t>IPSUM DOLOR</a:t>
            </a:r>
            <a:br>
              <a:rPr lang="en-US" dirty="0" smtClean="0"/>
            </a:br>
            <a:r>
              <a:rPr lang="en-US" dirty="0" smtClean="0"/>
              <a:t>SIT AMET</a:t>
            </a:r>
          </a:p>
        </p:txBody>
      </p:sp>
      <p:sp>
        <p:nvSpPr>
          <p:cNvPr id="39" name="Text Placeholder 2"/>
          <p:cNvSpPr>
            <a:spLocks noGrp="1"/>
          </p:cNvSpPr>
          <p:nvPr>
            <p:ph type="body" sz="quarter" idx="40" hasCustomPrompt="1"/>
          </p:nvPr>
        </p:nvSpPr>
        <p:spPr>
          <a:xfrm>
            <a:off x="7086600" y="1801368"/>
            <a:ext cx="1828800" cy="713232"/>
          </a:xfrm>
          <a:prstGeom prst="rect">
            <a:avLst/>
          </a:prstGeom>
        </p:spPr>
        <p:txBody>
          <a:bodyPr vert="horz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None/>
              <a:tabLst/>
              <a:defRPr sz="1400" baseline="0">
                <a:latin typeface="Arial Black"/>
                <a:cs typeface="Arial Black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LOREM</a:t>
            </a:r>
            <a:br>
              <a:rPr lang="en-US" dirty="0" smtClean="0"/>
            </a:br>
            <a:r>
              <a:rPr lang="en-US" dirty="0" smtClean="0"/>
              <a:t>IPSUM DOLOR</a:t>
            </a:r>
            <a:br>
              <a:rPr lang="en-US" dirty="0" smtClean="0"/>
            </a:br>
            <a:r>
              <a:rPr lang="en-US" dirty="0" smtClean="0"/>
              <a:t>SIT AMET</a:t>
            </a:r>
          </a:p>
        </p:txBody>
      </p:sp>
    </p:spTree>
    <p:extLst>
      <p:ext uri="{BB962C8B-B14F-4D97-AF65-F5344CB8AC3E}">
        <p14:creationId xmlns:p14="http://schemas.microsoft.com/office/powerpoint/2010/main" val="17974806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6500707"/>
            <a:ext cx="9144000" cy="36576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7281115" y="6560477"/>
            <a:ext cx="14935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C2C0EDAD-27A0-9447-9004-E733B36B95C3}" type="slidenum">
              <a:rPr lang="en-US" sz="1000" b="0" i="0" smtClean="0">
                <a:solidFill>
                  <a:srgbClr val="CCCCCC"/>
                </a:solidFill>
                <a:latin typeface="Trebuchet MS"/>
                <a:cs typeface="Trebuchet MS"/>
              </a:rPr>
              <a:pPr algn="r"/>
              <a:t>‹#›</a:t>
            </a:fld>
            <a:endParaRPr lang="en-US" sz="1000" b="0" i="0">
              <a:solidFill>
                <a:srgbClr val="CCCCCC"/>
              </a:solidFill>
              <a:latin typeface="Trebuchet MS"/>
              <a:cs typeface="Trebuchet MS"/>
            </a:endParaRPr>
          </a:p>
        </p:txBody>
      </p:sp>
      <p:sp>
        <p:nvSpPr>
          <p:cNvPr id="38" name="TextBox 37"/>
          <p:cNvSpPr txBox="1"/>
          <p:nvPr userDrawn="1"/>
        </p:nvSpPr>
        <p:spPr>
          <a:xfrm>
            <a:off x="1172210" y="6564320"/>
            <a:ext cx="231648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0" i="0" kern="0" spc="20" smtClean="0">
                <a:solidFill>
                  <a:schemeClr val="accent1"/>
                </a:solidFill>
                <a:latin typeface="Trebuchet MS"/>
                <a:cs typeface="Trebuchet MS"/>
              </a:rPr>
              <a:t>CONFIDENTIAL</a:t>
            </a:r>
            <a:endParaRPr lang="en-US" sz="800" b="0" i="0" kern="0" spc="20">
              <a:solidFill>
                <a:schemeClr val="accent1"/>
              </a:solidFill>
              <a:latin typeface="Trebuchet MS"/>
              <a:cs typeface="Trebuchet MS"/>
            </a:endParaRP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1104900" y="6601291"/>
            <a:ext cx="0" cy="164592"/>
          </a:xfrm>
          <a:prstGeom prst="line">
            <a:avLst/>
          </a:prstGeom>
          <a:ln w="3175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logo_footer.png"/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830" y="6615683"/>
            <a:ext cx="476250" cy="169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5292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705" r:id="rId2"/>
    <p:sldLayoutId id="2147483702" r:id="rId3"/>
    <p:sldLayoutId id="2147483711" r:id="rId4"/>
    <p:sldLayoutId id="2147483728" r:id="rId5"/>
    <p:sldLayoutId id="2147483712" r:id="rId6"/>
    <p:sldLayoutId id="2147483734" r:id="rId7"/>
    <p:sldLayoutId id="2147483736" r:id="rId8"/>
    <p:sldLayoutId id="2147483735" r:id="rId9"/>
    <p:sldLayoutId id="2147483737" r:id="rId10"/>
    <p:sldLayoutId id="2147483713" r:id="rId11"/>
    <p:sldLayoutId id="2147483727" r:id="rId12"/>
    <p:sldLayoutId id="2147483741" r:id="rId13"/>
    <p:sldLayoutId id="2147483698" r:id="rId14"/>
    <p:sldLayoutId id="2147483733" r:id="rId15"/>
    <p:sldLayoutId id="2147483706" r:id="rId16"/>
    <p:sldLayoutId id="2147483738" r:id="rId17"/>
    <p:sldLayoutId id="2147483739" r:id="rId18"/>
  </p:sldLayoutIdLst>
  <p:timing>
    <p:tnLst>
      <p:par>
        <p:cTn id="1" dur="indefinite" restart="never" nodeType="tmRoot"/>
      </p:par>
    </p:tnLst>
  </p:timing>
  <p:hf sldNum="0" hdr="0" dt="0"/>
  <p:txStyles>
    <p:titleStyle>
      <a:lvl1pPr algn="l" defTabSz="457200" rtl="0" eaLnBrk="1" latinLnBrk="0" hangingPunct="1">
        <a:spcBef>
          <a:spcPct val="0"/>
        </a:spcBef>
        <a:buNone/>
        <a:defRPr sz="2600" kern="1200" cap="all" baseline="0">
          <a:solidFill>
            <a:schemeClr val="tx1"/>
          </a:solidFill>
          <a:latin typeface="Arial Black"/>
          <a:ea typeface="+mj-ea"/>
          <a:cs typeface="Arial Black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chemeClr val="accent2"/>
        </a:buClr>
        <a:buFont typeface="Arial"/>
        <a:buChar char="•"/>
        <a:defRPr sz="2000" kern="1200">
          <a:solidFill>
            <a:schemeClr val="tx1"/>
          </a:solidFill>
          <a:latin typeface="Trebuchet MS"/>
          <a:ea typeface="+mn-ea"/>
          <a:cs typeface="Trebuchet M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Trebuchet MS"/>
          <a:ea typeface="+mn-ea"/>
          <a:cs typeface="Trebuchet M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/>
          </a:solidFill>
          <a:latin typeface="Trebuchet MS"/>
          <a:ea typeface="+mn-ea"/>
          <a:cs typeface="Trebuchet M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300" kern="1200">
          <a:solidFill>
            <a:schemeClr val="tx1"/>
          </a:solidFill>
          <a:latin typeface="Trebuchet MS"/>
          <a:ea typeface="+mn-ea"/>
          <a:cs typeface="Trebuchet M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100" kern="1200">
          <a:solidFill>
            <a:schemeClr val="tx1"/>
          </a:solidFill>
          <a:latin typeface="Trebuchet MS"/>
          <a:ea typeface="+mn-ea"/>
          <a:cs typeface="Trebuchet M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254166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2" r:id="rId2"/>
    <p:sldLayoutId id="2147483740" r:id="rId3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jp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jp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jsfiddle.net/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/>
          <p:cNvPicPr>
            <a:picLocks noGrp="1" noChangeAspect="1"/>
          </p:cNvPicPr>
          <p:nvPr>
            <p:ph type="pic" sz="quarter" idx="19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459"/>
          <a:stretch/>
        </p:blipFill>
        <p:spPr>
          <a:xfrm flipH="1">
            <a:off x="0" y="-1"/>
            <a:ext cx="9144000" cy="6858002"/>
          </a:xfrm>
        </p:spPr>
      </p:pic>
      <p:sp>
        <p:nvSpPr>
          <p:cNvPr id="2" name="Text Placeholder 1"/>
          <p:cNvSpPr>
            <a:spLocks noGrp="1"/>
          </p:cNvSpPr>
          <p:nvPr>
            <p:ph type="body" sz="quarter" idx="15"/>
          </p:nvPr>
        </p:nvSpPr>
        <p:spPr>
          <a:xfrm>
            <a:off x="631824" y="1760378"/>
            <a:ext cx="7724775" cy="609398"/>
          </a:xfrm>
          <a:ln>
            <a:noFill/>
          </a:ln>
        </p:spPr>
        <p:txBody>
          <a:bodyPr/>
          <a:lstStyle/>
          <a:p>
            <a:r>
              <a:rPr lang="hu-HU" sz="4100" smtClean="0">
                <a:ln w="12700">
                  <a:noFill/>
                </a:ln>
              </a:rPr>
              <a:t>The JavaScript </a:t>
            </a:r>
            <a:r>
              <a:rPr lang="en-US" sz="4100" smtClean="0">
                <a:ln w="12700">
                  <a:noFill/>
                </a:ln>
              </a:rPr>
              <a:t>Language</a:t>
            </a:r>
            <a:endParaRPr lang="en-US" sz="4100">
              <a:ln w="12700">
                <a:noFill/>
              </a:ln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>
          <a:xfrm>
            <a:off x="708025" y="2146409"/>
            <a:ext cx="6488113" cy="461665"/>
          </a:xfrm>
        </p:spPr>
        <p:txBody>
          <a:bodyPr/>
          <a:lstStyle/>
          <a:p>
            <a:r>
              <a:rPr lang="hu-HU" sz="2400" smtClean="0"/>
              <a:t>An Introduction</a:t>
            </a:r>
            <a:endParaRPr lang="en-US" sz="240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hu-HU" smtClean="0"/>
              <a:t>OCTOBER 12, 2016</a:t>
            </a:r>
            <a:endParaRPr lang="en-US"/>
          </a:p>
        </p:txBody>
      </p:sp>
      <p:pic>
        <p:nvPicPr>
          <p:cNvPr id="8" name="Picture Placeholder 7" descr="logo_cover_5.png"/>
          <p:cNvPicPr>
            <a:picLocks noGrp="1" noChangeAspect="1"/>
          </p:cNvPicPr>
          <p:nvPr>
            <p:ph type="pic" sz="quarter" idx="18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38" b="3538"/>
          <a:stretch>
            <a:fillRect/>
          </a:stretch>
        </p:blipFill>
        <p:spPr/>
      </p:pic>
      <p:sp>
        <p:nvSpPr>
          <p:cNvPr id="9" name="Text Placeholder 3"/>
          <p:cNvSpPr txBox="1">
            <a:spLocks/>
          </p:cNvSpPr>
          <p:nvPr/>
        </p:nvSpPr>
        <p:spPr>
          <a:xfrm>
            <a:off x="631825" y="5141983"/>
            <a:ext cx="3649662" cy="3730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800" kern="1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 b="1" smtClean="0">
                <a:solidFill>
                  <a:schemeClr val="bg1"/>
                </a:solidFill>
              </a:rPr>
              <a:t>ATTILA GYÖNGYÖSI</a:t>
            </a:r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4765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363" y="1545997"/>
            <a:ext cx="4487862" cy="4572000"/>
          </a:xfrm>
        </p:spPr>
        <p:txBody>
          <a:bodyPr>
            <a:normAutofit/>
          </a:bodyPr>
          <a:lstStyle/>
          <a:p>
            <a:r>
              <a:rPr lang="hu-HU" sz="1800" smtClean="0">
                <a:solidFill>
                  <a:srgbClr val="464547"/>
                </a:solidFill>
                <a:latin typeface="+mj-lt"/>
              </a:rPr>
              <a:t>Object</a:t>
            </a:r>
            <a:br>
              <a:rPr lang="hu-HU" sz="1800" smtClean="0">
                <a:solidFill>
                  <a:srgbClr val="464547"/>
                </a:solidFill>
                <a:latin typeface="+mj-lt"/>
              </a:rPr>
            </a:br>
            <a:r>
              <a:rPr lang="hu-HU" smtClean="0">
                <a:solidFill>
                  <a:srgbClr val="464547"/>
                </a:solidFill>
                <a:latin typeface="+mj-lt"/>
              </a:rPr>
              <a:t>A collection of properties (key-value pairs)</a:t>
            </a:r>
            <a:br>
              <a:rPr lang="hu-HU" smtClean="0">
                <a:solidFill>
                  <a:srgbClr val="464547"/>
                </a:solidFill>
                <a:latin typeface="+mj-lt"/>
              </a:rPr>
            </a:br>
            <a:r>
              <a:rPr lang="hu-HU" sz="1800" smtClean="0">
                <a:solidFill>
                  <a:srgbClr val="464547"/>
                </a:solidFill>
                <a:latin typeface="+mj-lt"/>
              </a:rPr>
              <a:t/>
            </a:r>
            <a:br>
              <a:rPr lang="hu-HU" sz="1800" smtClean="0">
                <a:solidFill>
                  <a:srgbClr val="464547"/>
                </a:solidFill>
                <a:latin typeface="+mj-lt"/>
              </a:rPr>
            </a:br>
            <a:r>
              <a:rPr lang="hu-HU" smtClean="0">
                <a:solidFill>
                  <a:srgbClr val="2FC2D9"/>
                </a:solidFill>
                <a:latin typeface="Consolas" panose="020B0609020204030204" pitchFamily="49" charset="0"/>
              </a:rPr>
              <a:t>{</a:t>
            </a:r>
            <a:br>
              <a:rPr lang="hu-HU" smtClean="0">
                <a:solidFill>
                  <a:srgbClr val="2FC2D9"/>
                </a:solidFill>
                <a:latin typeface="Consolas" panose="020B0609020204030204" pitchFamily="49" charset="0"/>
              </a:rPr>
            </a:br>
            <a:r>
              <a:rPr lang="hu-HU" smtClean="0">
                <a:solidFill>
                  <a:srgbClr val="2FC2D9"/>
                </a:solidFill>
                <a:latin typeface="Consolas" panose="020B0609020204030204" pitchFamily="49" charset="0"/>
              </a:rPr>
              <a:t>	</a:t>
            </a:r>
            <a:r>
              <a:rPr lang="hu-HU" smtClean="0">
                <a:solidFill>
                  <a:srgbClr val="1A9CB0"/>
                </a:solidFill>
                <a:latin typeface="Consolas" panose="020B0609020204030204" pitchFamily="49" charset="0"/>
              </a:rPr>
              <a:t>id:</a:t>
            </a:r>
            <a:r>
              <a:rPr lang="hu-HU" smtClean="0">
                <a:solidFill>
                  <a:srgbClr val="2FC2D9"/>
                </a:solidFill>
                <a:latin typeface="Consolas" panose="020B0609020204030204" pitchFamily="49" charset="0"/>
              </a:rPr>
              <a:t> 1,</a:t>
            </a:r>
            <a:br>
              <a:rPr lang="hu-HU" smtClean="0">
                <a:solidFill>
                  <a:srgbClr val="2FC2D9"/>
                </a:solidFill>
                <a:latin typeface="Consolas" panose="020B0609020204030204" pitchFamily="49" charset="0"/>
              </a:rPr>
            </a:br>
            <a:r>
              <a:rPr lang="hu-HU" smtClean="0">
                <a:solidFill>
                  <a:srgbClr val="2FC2D9"/>
                </a:solidFill>
                <a:latin typeface="Consolas" panose="020B0609020204030204" pitchFamily="49" charset="0"/>
              </a:rPr>
              <a:t>	</a:t>
            </a:r>
            <a:r>
              <a:rPr lang="hu-HU" smtClean="0">
                <a:solidFill>
                  <a:srgbClr val="1A9CB0"/>
                </a:solidFill>
                <a:latin typeface="Consolas" panose="020B0609020204030204" pitchFamily="49" charset="0"/>
              </a:rPr>
              <a:t>howMuchIsTheFish:</a:t>
            </a:r>
            <a:r>
              <a:rPr lang="hu-HU" smtClean="0">
                <a:solidFill>
                  <a:srgbClr val="2FC2D9"/>
                </a:solidFill>
                <a:latin typeface="Consolas" panose="020B0609020204030204" pitchFamily="49" charset="0"/>
              </a:rPr>
              <a:t> ”nana-nananana”,</a:t>
            </a:r>
            <a:br>
              <a:rPr lang="hu-HU" smtClean="0">
                <a:solidFill>
                  <a:srgbClr val="2FC2D9"/>
                </a:solidFill>
                <a:latin typeface="Consolas" panose="020B0609020204030204" pitchFamily="49" charset="0"/>
              </a:rPr>
            </a:br>
            <a:r>
              <a:rPr lang="hu-HU" smtClean="0">
                <a:solidFill>
                  <a:srgbClr val="2FC2D9"/>
                </a:solidFill>
                <a:latin typeface="Consolas" panose="020B0609020204030204" pitchFamily="49" charset="0"/>
              </a:rPr>
              <a:t>	</a:t>
            </a:r>
            <a:r>
              <a:rPr lang="hu-HU" smtClean="0">
                <a:solidFill>
                  <a:srgbClr val="1A9CB0"/>
                </a:solidFill>
                <a:latin typeface="Consolas" panose="020B0609020204030204" pitchFamily="49" charset="0"/>
              </a:rPr>
              <a:t>isButAScratch:</a:t>
            </a:r>
            <a:r>
              <a:rPr lang="hu-HU" smtClean="0">
                <a:solidFill>
                  <a:srgbClr val="2FC2D9"/>
                </a:solidFill>
                <a:latin typeface="Consolas" panose="020B0609020204030204" pitchFamily="49" charset="0"/>
              </a:rPr>
              <a:t> true,</a:t>
            </a:r>
            <a:br>
              <a:rPr lang="hu-HU" smtClean="0">
                <a:solidFill>
                  <a:srgbClr val="2FC2D9"/>
                </a:solidFill>
                <a:latin typeface="Consolas" panose="020B0609020204030204" pitchFamily="49" charset="0"/>
              </a:rPr>
            </a:br>
            <a:r>
              <a:rPr lang="hu-HU" smtClean="0">
                <a:solidFill>
                  <a:srgbClr val="2FC2D9"/>
                </a:solidFill>
                <a:latin typeface="Consolas" panose="020B0609020204030204" pitchFamily="49" charset="0"/>
              </a:rPr>
              <a:t>	</a:t>
            </a:r>
            <a:r>
              <a:rPr lang="hu-HU" smtClean="0">
                <a:solidFill>
                  <a:srgbClr val="1A9CB0"/>
                </a:solidFill>
                <a:latin typeface="Consolas" panose="020B0609020204030204" pitchFamily="49" charset="0"/>
              </a:rPr>
              <a:t>innerObject</a:t>
            </a:r>
            <a:r>
              <a:rPr lang="hu-HU" smtClean="0">
                <a:solidFill>
                  <a:srgbClr val="2FC2D9"/>
                </a:solidFill>
                <a:latin typeface="Consolas" panose="020B0609020204030204" pitchFamily="49" charset="0"/>
              </a:rPr>
              <a:t>: {</a:t>
            </a:r>
            <a:br>
              <a:rPr lang="hu-HU" smtClean="0">
                <a:solidFill>
                  <a:srgbClr val="2FC2D9"/>
                </a:solidFill>
                <a:latin typeface="Consolas" panose="020B0609020204030204" pitchFamily="49" charset="0"/>
              </a:rPr>
            </a:br>
            <a:r>
              <a:rPr lang="hu-HU" smtClean="0">
                <a:solidFill>
                  <a:srgbClr val="2FC2D9"/>
                </a:solidFill>
                <a:latin typeface="Consolas" panose="020B0609020204030204" pitchFamily="49" charset="0"/>
              </a:rPr>
              <a:t>		x: </a:t>
            </a:r>
            <a:r>
              <a:rPr lang="hu-HU" smtClean="0">
                <a:solidFill>
                  <a:srgbClr val="1A9CB0"/>
                </a:solidFill>
                <a:latin typeface="Consolas" panose="020B0609020204030204" pitchFamily="49" charset="0"/>
              </a:rPr>
              <a:t>[</a:t>
            </a:r>
            <a:r>
              <a:rPr lang="hu-HU" smtClean="0">
                <a:solidFill>
                  <a:srgbClr val="2FC2D9"/>
                </a:solidFill>
                <a:latin typeface="Consolas" panose="020B0609020204030204" pitchFamily="49" charset="0"/>
              </a:rPr>
              <a:t>1, ’x’</a:t>
            </a:r>
            <a:r>
              <a:rPr lang="hu-HU" smtClean="0">
                <a:solidFill>
                  <a:srgbClr val="1A9CB0"/>
                </a:solidFill>
                <a:latin typeface="Consolas" panose="020B0609020204030204" pitchFamily="49" charset="0"/>
              </a:rPr>
              <a:t>]</a:t>
            </a:r>
            <a:r>
              <a:rPr lang="hu-HU" smtClean="0">
                <a:solidFill>
                  <a:srgbClr val="2FC2D9"/>
                </a:solidFill>
                <a:latin typeface="Consolas" panose="020B0609020204030204" pitchFamily="49" charset="0"/>
              </a:rPr>
              <a:t/>
            </a:r>
            <a:br>
              <a:rPr lang="hu-HU" smtClean="0">
                <a:solidFill>
                  <a:srgbClr val="2FC2D9"/>
                </a:solidFill>
                <a:latin typeface="Consolas" panose="020B0609020204030204" pitchFamily="49" charset="0"/>
              </a:rPr>
            </a:br>
            <a:r>
              <a:rPr lang="hu-HU" smtClean="0">
                <a:solidFill>
                  <a:srgbClr val="2FC2D9"/>
                </a:solidFill>
                <a:latin typeface="Consolas" panose="020B0609020204030204" pitchFamily="49" charset="0"/>
              </a:rPr>
              <a:t>	}</a:t>
            </a:r>
            <a:br>
              <a:rPr lang="hu-HU" smtClean="0">
                <a:solidFill>
                  <a:srgbClr val="2FC2D9"/>
                </a:solidFill>
                <a:latin typeface="Consolas" panose="020B0609020204030204" pitchFamily="49" charset="0"/>
              </a:rPr>
            </a:br>
            <a:r>
              <a:rPr lang="hu-HU" smtClean="0">
                <a:solidFill>
                  <a:srgbClr val="2FC2D9"/>
                </a:solidFill>
                <a:latin typeface="Consolas" panose="020B0609020204030204" pitchFamily="49" charset="0"/>
              </a:rPr>
              <a:t>}</a:t>
            </a:r>
            <a:endParaRPr lang="hu-HU">
              <a:solidFill>
                <a:srgbClr val="2FC2D9"/>
              </a:solidFill>
              <a:latin typeface="Consolas" panose="020B0609020204030204" pitchFamily="49" charset="0"/>
            </a:endParaRPr>
          </a:p>
          <a:p>
            <a:pPr marL="457200" lvl="1" indent="0">
              <a:buNone/>
            </a:pPr>
            <a:endParaRPr lang="hu-HU" sz="1800" smtClean="0"/>
          </a:p>
        </p:txBody>
      </p:sp>
      <p:sp>
        <p:nvSpPr>
          <p:cNvPr id="2" name="Szöveg helye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hu-HU" smtClean="0"/>
              <a:t>DATA TYPES &amp; OPERATIONS</a:t>
            </a:r>
            <a:endParaRPr lang="hu-HU"/>
          </a:p>
        </p:txBody>
      </p:sp>
      <p:pic>
        <p:nvPicPr>
          <p:cNvPr id="6" name="Picture 2" descr="http://slidenerd.com/wp-content/uploads/2014/09/Snap-2014-09-27-at-10.28.0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5492" y="1879014"/>
            <a:ext cx="3675676" cy="3693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3"/>
          <p:cNvSpPr txBox="1">
            <a:spLocks/>
          </p:cNvSpPr>
          <p:nvPr/>
        </p:nvSpPr>
        <p:spPr>
          <a:xfrm>
            <a:off x="418147" y="1240393"/>
            <a:ext cx="2643459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Clr>
                <a:schemeClr val="accent2"/>
              </a:buClr>
              <a:buFont typeface="Arial"/>
              <a:buNone/>
              <a:defRPr sz="1200" kern="1200">
                <a:solidFill>
                  <a:schemeClr val="bg1"/>
                </a:solidFill>
                <a:latin typeface="Arial Black"/>
                <a:ea typeface="+mn-ea"/>
                <a:cs typeface="Arial Black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 smtClean="0"/>
              <a:t>COMPLEX TYPES</a:t>
            </a:r>
          </a:p>
        </p:txBody>
      </p:sp>
    </p:spTree>
    <p:extLst>
      <p:ext uri="{BB962C8B-B14F-4D97-AF65-F5344CB8AC3E}">
        <p14:creationId xmlns:p14="http://schemas.microsoft.com/office/powerpoint/2010/main" val="1996612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363" y="1545997"/>
            <a:ext cx="4343400" cy="4572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hu-HU" sz="1800" smtClean="0">
                <a:solidFill>
                  <a:srgbClr val="464547"/>
                </a:solidFill>
                <a:latin typeface="+mj-lt"/>
              </a:rPr>
              <a:t>Literals are fixed values within the code.</a:t>
            </a:r>
          </a:p>
          <a:p>
            <a:r>
              <a:rPr lang="hu-HU" sz="1800" smtClean="0">
                <a:solidFill>
                  <a:srgbClr val="464547"/>
                </a:solidFill>
                <a:latin typeface="+mj-lt"/>
              </a:rPr>
              <a:t>Integer literals</a:t>
            </a:r>
          </a:p>
          <a:p>
            <a:pPr lvl="1"/>
            <a:r>
              <a:rPr lang="hu-HU" smtClean="0">
                <a:solidFill>
                  <a:srgbClr val="464547"/>
                </a:solidFill>
                <a:latin typeface="+mj-lt"/>
              </a:rPr>
              <a:t>Decimal</a:t>
            </a:r>
            <a:br>
              <a:rPr lang="hu-HU" smtClean="0">
                <a:solidFill>
                  <a:srgbClr val="464547"/>
                </a:solidFill>
                <a:latin typeface="+mj-lt"/>
              </a:rPr>
            </a:br>
            <a:r>
              <a:rPr lang="hu-HU" smtClean="0">
                <a:solidFill>
                  <a:srgbClr val="2FC2D9"/>
                </a:solidFill>
                <a:latin typeface="Consolas" panose="020B0609020204030204" pitchFamily="49" charset="0"/>
              </a:rPr>
              <a:t>12</a:t>
            </a:r>
          </a:p>
          <a:p>
            <a:pPr lvl="1"/>
            <a:r>
              <a:rPr lang="hu-HU" smtClean="0">
                <a:solidFill>
                  <a:srgbClr val="464547"/>
                </a:solidFill>
                <a:latin typeface="+mj-lt"/>
              </a:rPr>
              <a:t>Leading 0 / 0o / 0O: octal</a:t>
            </a:r>
            <a:br>
              <a:rPr lang="hu-HU" smtClean="0">
                <a:solidFill>
                  <a:srgbClr val="464547"/>
                </a:solidFill>
                <a:latin typeface="+mj-lt"/>
              </a:rPr>
            </a:br>
            <a:r>
              <a:rPr lang="hu-HU" b="1" smtClean="0">
                <a:solidFill>
                  <a:srgbClr val="1A9CB0"/>
                </a:solidFill>
                <a:latin typeface="Consolas" panose="020B0609020204030204" pitchFamily="49" charset="0"/>
              </a:rPr>
              <a:t>0</a:t>
            </a:r>
            <a:r>
              <a:rPr lang="hu-HU" smtClean="0">
                <a:solidFill>
                  <a:srgbClr val="2FC2D9"/>
                </a:solidFill>
                <a:latin typeface="Consolas" panose="020B0609020204030204" pitchFamily="49" charset="0"/>
              </a:rPr>
              <a:t>07</a:t>
            </a:r>
          </a:p>
          <a:p>
            <a:pPr lvl="1"/>
            <a:r>
              <a:rPr lang="hu-HU" smtClean="0">
                <a:solidFill>
                  <a:srgbClr val="464547"/>
                </a:solidFill>
                <a:latin typeface="+mj-lt"/>
              </a:rPr>
              <a:t>Leading 0x / 0X: Hexadecimal</a:t>
            </a:r>
            <a:br>
              <a:rPr lang="hu-HU" smtClean="0">
                <a:solidFill>
                  <a:srgbClr val="464547"/>
                </a:solidFill>
                <a:latin typeface="+mj-lt"/>
              </a:rPr>
            </a:br>
            <a:r>
              <a:rPr lang="hu-HU" b="1" smtClean="0">
                <a:solidFill>
                  <a:srgbClr val="1A9CB0"/>
                </a:solidFill>
                <a:latin typeface="Consolas" panose="020B0609020204030204" pitchFamily="49" charset="0"/>
              </a:rPr>
              <a:t>0x</a:t>
            </a:r>
            <a:r>
              <a:rPr lang="hu-HU" smtClean="0">
                <a:solidFill>
                  <a:srgbClr val="2FC2D9"/>
                </a:solidFill>
                <a:latin typeface="Consolas" panose="020B0609020204030204" pitchFamily="49" charset="0"/>
              </a:rPr>
              <a:t>AF1</a:t>
            </a:r>
          </a:p>
          <a:p>
            <a:pPr lvl="1"/>
            <a:r>
              <a:rPr lang="hu-HU" smtClean="0">
                <a:solidFill>
                  <a:srgbClr val="464547"/>
                </a:solidFill>
                <a:latin typeface="+mj-lt"/>
              </a:rPr>
              <a:t>Leading 0b / 0B: Binary</a:t>
            </a:r>
            <a:br>
              <a:rPr lang="hu-HU" smtClean="0">
                <a:solidFill>
                  <a:srgbClr val="464547"/>
                </a:solidFill>
                <a:latin typeface="+mj-lt"/>
              </a:rPr>
            </a:br>
            <a:r>
              <a:rPr lang="hu-HU" b="1" smtClean="0">
                <a:solidFill>
                  <a:srgbClr val="1A9CB0"/>
                </a:solidFill>
                <a:latin typeface="Consolas" panose="020B0609020204030204" pitchFamily="49" charset="0"/>
              </a:rPr>
              <a:t>0b</a:t>
            </a:r>
            <a:r>
              <a:rPr lang="hu-HU" smtClean="0">
                <a:solidFill>
                  <a:srgbClr val="2FC2D9"/>
                </a:solidFill>
                <a:latin typeface="Consolas" panose="020B0609020204030204" pitchFamily="49" charset="0"/>
              </a:rPr>
              <a:t>001001</a:t>
            </a:r>
          </a:p>
          <a:p>
            <a:pPr lvl="1"/>
            <a:endParaRPr lang="hu-HU" smtClean="0">
              <a:solidFill>
                <a:srgbClr val="2FC2D9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Szöveg helye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hu-HU" smtClean="0"/>
              <a:t>DATA TYPES &amp; OPERATIONS</a:t>
            </a:r>
            <a:endParaRPr lang="hu-HU"/>
          </a:p>
        </p:txBody>
      </p:sp>
      <p:pic>
        <p:nvPicPr>
          <p:cNvPr id="6" name="Picture 2" descr="http://slidenerd.com/wp-content/uploads/2014/09/Snap-2014-09-27-at-10.28.0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5492" y="1879014"/>
            <a:ext cx="3675676" cy="3693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3"/>
          <p:cNvSpPr txBox="1">
            <a:spLocks/>
          </p:cNvSpPr>
          <p:nvPr/>
        </p:nvSpPr>
        <p:spPr>
          <a:xfrm>
            <a:off x="418147" y="1240393"/>
            <a:ext cx="2643459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Clr>
                <a:schemeClr val="accent2"/>
              </a:buClr>
              <a:buFont typeface="Arial"/>
              <a:buNone/>
              <a:defRPr sz="1200" kern="1200">
                <a:solidFill>
                  <a:schemeClr val="bg1"/>
                </a:solidFill>
                <a:latin typeface="Arial Black"/>
                <a:ea typeface="+mn-ea"/>
                <a:cs typeface="Arial Black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 smtClean="0"/>
              <a:t>LITERALS</a:t>
            </a:r>
          </a:p>
        </p:txBody>
      </p:sp>
    </p:spTree>
    <p:extLst>
      <p:ext uri="{BB962C8B-B14F-4D97-AF65-F5344CB8AC3E}">
        <p14:creationId xmlns:p14="http://schemas.microsoft.com/office/powerpoint/2010/main" val="754118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363" y="1545997"/>
            <a:ext cx="4701494" cy="4572000"/>
          </a:xfrm>
        </p:spPr>
        <p:txBody>
          <a:bodyPr>
            <a:normAutofit/>
          </a:bodyPr>
          <a:lstStyle/>
          <a:p>
            <a:r>
              <a:rPr lang="hu-HU" sz="1800" smtClean="0">
                <a:solidFill>
                  <a:srgbClr val="464547"/>
                </a:solidFill>
                <a:latin typeface="+mj-lt"/>
              </a:rPr>
              <a:t>Floating-point literals</a:t>
            </a:r>
            <a:r>
              <a:rPr lang="hu-HU" smtClean="0">
                <a:solidFill>
                  <a:srgbClr val="2FC2D9"/>
                </a:solidFill>
                <a:latin typeface="Consolas" panose="020B0609020204030204" pitchFamily="49" charset="0"/>
              </a:rPr>
              <a:t/>
            </a:r>
            <a:br>
              <a:rPr lang="hu-HU" smtClean="0">
                <a:solidFill>
                  <a:srgbClr val="2FC2D9"/>
                </a:solidFill>
                <a:latin typeface="Consolas" panose="020B0609020204030204" pitchFamily="49" charset="0"/>
              </a:rPr>
            </a:br>
            <a:r>
              <a:rPr lang="hu-HU" altLang="hu-HU" sz="1200" smtClean="0">
                <a:solidFill>
                  <a:srgbClr val="4D4E53"/>
                </a:solidFill>
                <a:latin typeface="Consolas" panose="020B0609020204030204" pitchFamily="49" charset="0"/>
              </a:rPr>
              <a:t>[(+|-)][</a:t>
            </a:r>
            <a:r>
              <a:rPr lang="hu-HU" altLang="hu-HU" sz="1200">
                <a:solidFill>
                  <a:srgbClr val="4D4E53"/>
                </a:solidFill>
                <a:latin typeface="Consolas" panose="020B0609020204030204" pitchFamily="49" charset="0"/>
              </a:rPr>
              <a:t>digits][.digits][(E|e)[(+|-)]digits]</a:t>
            </a:r>
            <a:r>
              <a:rPr lang="hu-HU" altLang="hu-HU" sz="500"/>
              <a:t> </a:t>
            </a:r>
            <a:endParaRPr lang="hu-HU" altLang="hu-HU" sz="500" smtClean="0"/>
          </a:p>
          <a:p>
            <a:pPr lvl="1"/>
            <a:r>
              <a:rPr lang="hu-HU" altLang="hu-HU" sz="1400" smtClean="0">
                <a:latin typeface="Arial" panose="020B0604020202020204" pitchFamily="34" charset="0"/>
              </a:rPr>
              <a:t>Decimal integer</a:t>
            </a:r>
          </a:p>
          <a:p>
            <a:pPr lvl="1"/>
            <a:r>
              <a:rPr lang="hu-HU" altLang="hu-HU" sz="1400" smtClean="0">
                <a:latin typeface="Arial" panose="020B0604020202020204" pitchFamily="34" charset="0"/>
              </a:rPr>
              <a:t>Floating point (.)</a:t>
            </a:r>
          </a:p>
          <a:p>
            <a:pPr lvl="1"/>
            <a:r>
              <a:rPr lang="hu-HU" altLang="hu-HU" sz="1400" smtClean="0">
                <a:latin typeface="Arial" panose="020B0604020202020204" pitchFamily="34" charset="0"/>
              </a:rPr>
              <a:t>Fraction (decimal)</a:t>
            </a:r>
          </a:p>
          <a:p>
            <a:pPr lvl="1"/>
            <a:r>
              <a:rPr lang="hu-HU" altLang="hu-HU" sz="1400" smtClean="0">
                <a:latin typeface="Arial" panose="020B0604020202020204" pitchFamily="34" charset="0"/>
              </a:rPr>
              <a:t>Exponent (decimal)</a:t>
            </a:r>
          </a:p>
          <a:p>
            <a:pPr marL="457200" lvl="1" indent="0">
              <a:buNone/>
            </a:pPr>
            <a:endParaRPr lang="hu-HU" altLang="hu-HU" sz="1400" smtClean="0">
              <a:latin typeface="Arial" panose="020B0604020202020204" pitchFamily="34" charset="0"/>
            </a:endParaRPr>
          </a:p>
          <a:p>
            <a:r>
              <a:rPr lang="hu-HU" altLang="hu-HU" sz="1800" smtClean="0">
                <a:latin typeface="+mj-lt"/>
              </a:rPr>
              <a:t>Boolean literals: </a:t>
            </a:r>
            <a:r>
              <a:rPr lang="hu-HU" altLang="hu-HU" smtClean="0">
                <a:solidFill>
                  <a:srgbClr val="2FC2D9"/>
                </a:solidFill>
                <a:latin typeface="Consolas" panose="020B0609020204030204" pitchFamily="49" charset="0"/>
              </a:rPr>
              <a:t>true</a:t>
            </a:r>
            <a:r>
              <a:rPr lang="hu-HU" altLang="hu-HU" smtClean="0">
                <a:latin typeface="+mj-lt"/>
              </a:rPr>
              <a:t> and </a:t>
            </a:r>
            <a:r>
              <a:rPr lang="hu-HU" altLang="hu-HU" smtClean="0">
                <a:solidFill>
                  <a:srgbClr val="2FC2D9"/>
                </a:solidFill>
                <a:latin typeface="Consolas" panose="020B0609020204030204" pitchFamily="49" charset="0"/>
              </a:rPr>
              <a:t>false</a:t>
            </a:r>
          </a:p>
          <a:p>
            <a:r>
              <a:rPr lang="hu-HU" altLang="hu-HU" sz="1800" smtClean="0">
                <a:solidFill>
                  <a:srgbClr val="464547"/>
                </a:solidFill>
                <a:latin typeface="+mj-lt"/>
              </a:rPr>
              <a:t>String literals</a:t>
            </a:r>
            <a:r>
              <a:rPr lang="hu-HU" altLang="hu-HU" sz="1800" smtClean="0">
                <a:solidFill>
                  <a:srgbClr val="2FC2D9"/>
                </a:solidFill>
                <a:latin typeface="Consolas" panose="020B0609020204030204" pitchFamily="49" charset="0"/>
              </a:rPr>
              <a:t/>
            </a:r>
            <a:br>
              <a:rPr lang="hu-HU" altLang="hu-HU" sz="1800" smtClean="0">
                <a:solidFill>
                  <a:srgbClr val="2FC2D9"/>
                </a:solidFill>
                <a:latin typeface="Consolas" panose="020B0609020204030204" pitchFamily="49" charset="0"/>
              </a:rPr>
            </a:br>
            <a:r>
              <a:rPr lang="hu-HU" altLang="hu-HU" smtClean="0">
                <a:solidFill>
                  <a:srgbClr val="464547"/>
                </a:solidFill>
                <a:latin typeface="+mj-lt"/>
              </a:rPr>
              <a:t>Zero or more characters enclosed in </a:t>
            </a:r>
            <a:r>
              <a:rPr lang="hu-HU" altLang="hu-HU" smtClean="0">
                <a:solidFill>
                  <a:srgbClr val="1A9CB0"/>
                </a:solidFill>
                <a:latin typeface="Consolas" panose="020B0609020204030204" pitchFamily="49" charset="0"/>
              </a:rPr>
              <a:t>’’</a:t>
            </a:r>
            <a:r>
              <a:rPr lang="hu-HU" altLang="hu-HU" smtClean="0">
                <a:solidFill>
                  <a:srgbClr val="464547"/>
                </a:solidFill>
                <a:latin typeface="+mj-lt"/>
              </a:rPr>
              <a:t> or </a:t>
            </a:r>
            <a:r>
              <a:rPr lang="hu-HU" altLang="hu-HU" smtClean="0">
                <a:solidFill>
                  <a:srgbClr val="1A9CB0"/>
                </a:solidFill>
                <a:latin typeface="Consolas" panose="020B0609020204030204" pitchFamily="49" charset="0"/>
              </a:rPr>
              <a:t>””</a:t>
            </a:r>
            <a:br>
              <a:rPr lang="hu-HU" altLang="hu-HU" smtClean="0">
                <a:solidFill>
                  <a:srgbClr val="1A9CB0"/>
                </a:solidFill>
                <a:latin typeface="Consolas" panose="020B0609020204030204" pitchFamily="49" charset="0"/>
              </a:rPr>
            </a:br>
            <a:r>
              <a:rPr lang="hu-HU" altLang="hu-HU" sz="1400" smtClean="0">
                <a:solidFill>
                  <a:srgbClr val="1A9CB0"/>
                </a:solidFill>
                <a:latin typeface="Consolas" panose="020B0609020204030204" pitchFamily="49" charset="0"/>
              </a:rPr>
              <a:t>’</a:t>
            </a:r>
            <a:r>
              <a:rPr lang="hu-HU" altLang="hu-HU" sz="1400" smtClean="0">
                <a:solidFill>
                  <a:srgbClr val="2FC2D9"/>
                </a:solidFill>
                <a:latin typeface="Consolas" panose="020B0609020204030204" pitchFamily="49" charset="0"/>
              </a:rPr>
              <a:t>I am a string literal, yo</a:t>
            </a:r>
            <a:r>
              <a:rPr lang="hu-HU" altLang="hu-HU" sz="1400" smtClean="0">
                <a:solidFill>
                  <a:srgbClr val="1A9CB0"/>
                </a:solidFill>
                <a:latin typeface="Consolas" panose="020B0609020204030204" pitchFamily="49" charset="0"/>
              </a:rPr>
              <a:t>’</a:t>
            </a:r>
            <a:br>
              <a:rPr lang="hu-HU" altLang="hu-HU" sz="1400" smtClean="0">
                <a:solidFill>
                  <a:srgbClr val="1A9CB0"/>
                </a:solidFill>
                <a:latin typeface="Consolas" panose="020B0609020204030204" pitchFamily="49" charset="0"/>
              </a:rPr>
            </a:br>
            <a:r>
              <a:rPr lang="hu-HU" altLang="hu-HU" sz="1400" smtClean="0">
                <a:solidFill>
                  <a:srgbClr val="1A9CB0"/>
                </a:solidFill>
                <a:latin typeface="Consolas" panose="020B0609020204030204" pitchFamily="49" charset="0"/>
              </a:rPr>
              <a:t>”</a:t>
            </a:r>
            <a:r>
              <a:rPr lang="hu-HU" altLang="hu-HU" smtClean="0">
                <a:solidFill>
                  <a:srgbClr val="2FC2D9"/>
                </a:solidFill>
                <a:latin typeface="Consolas" panose="020B0609020204030204" pitchFamily="49" charset="0"/>
              </a:rPr>
              <a:t>Me too, buddy</a:t>
            </a:r>
            <a:r>
              <a:rPr lang="hu-HU" altLang="hu-HU" smtClean="0">
                <a:solidFill>
                  <a:srgbClr val="1A9CB0"/>
                </a:solidFill>
                <a:latin typeface="Consolas" panose="020B0609020204030204" pitchFamily="49" charset="0"/>
              </a:rPr>
              <a:t>”</a:t>
            </a:r>
            <a:endParaRPr lang="hu-HU" altLang="hu-HU">
              <a:solidFill>
                <a:srgbClr val="1A9CB0"/>
              </a:solidFill>
              <a:latin typeface="Consolas" panose="020B0609020204030204" pitchFamily="49" charset="0"/>
            </a:endParaRPr>
          </a:p>
          <a:p>
            <a:endParaRPr lang="hu-HU" sz="1800" smtClean="0">
              <a:solidFill>
                <a:srgbClr val="464547"/>
              </a:solidFill>
              <a:latin typeface="+mj-lt"/>
            </a:endParaRPr>
          </a:p>
        </p:txBody>
      </p:sp>
      <p:sp>
        <p:nvSpPr>
          <p:cNvPr id="2" name="Szöveg helye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hu-HU" smtClean="0"/>
              <a:t>DATA TYPES &amp; OPERATIONS</a:t>
            </a:r>
            <a:endParaRPr lang="hu-HU"/>
          </a:p>
        </p:txBody>
      </p:sp>
      <p:pic>
        <p:nvPicPr>
          <p:cNvPr id="6" name="Picture 2" descr="http://slidenerd.com/wp-content/uploads/2014/09/Snap-2014-09-27-at-10.28.0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5492" y="1879014"/>
            <a:ext cx="3675676" cy="3693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3"/>
          <p:cNvSpPr txBox="1">
            <a:spLocks/>
          </p:cNvSpPr>
          <p:nvPr/>
        </p:nvSpPr>
        <p:spPr>
          <a:xfrm>
            <a:off x="418147" y="1240393"/>
            <a:ext cx="2643459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Clr>
                <a:schemeClr val="accent2"/>
              </a:buClr>
              <a:buFont typeface="Arial"/>
              <a:buNone/>
              <a:defRPr sz="1200" kern="1200">
                <a:solidFill>
                  <a:schemeClr val="bg1"/>
                </a:solidFill>
                <a:latin typeface="Arial Black"/>
                <a:ea typeface="+mn-ea"/>
                <a:cs typeface="Arial Black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 smtClean="0"/>
              <a:t>LITERALS</a:t>
            </a:r>
          </a:p>
        </p:txBody>
      </p:sp>
    </p:spTree>
    <p:extLst>
      <p:ext uri="{BB962C8B-B14F-4D97-AF65-F5344CB8AC3E}">
        <p14:creationId xmlns:p14="http://schemas.microsoft.com/office/powerpoint/2010/main" val="3372603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363" y="1545997"/>
            <a:ext cx="4701494" cy="4572000"/>
          </a:xfrm>
        </p:spPr>
        <p:txBody>
          <a:bodyPr>
            <a:normAutofit/>
          </a:bodyPr>
          <a:lstStyle/>
          <a:p>
            <a:r>
              <a:rPr lang="hu-HU" sz="1800" smtClean="0">
                <a:solidFill>
                  <a:srgbClr val="464547"/>
                </a:solidFill>
                <a:latin typeface="+mj-lt"/>
              </a:rPr>
              <a:t>Object literals</a:t>
            </a:r>
            <a:br>
              <a:rPr lang="hu-HU" sz="1800" smtClean="0">
                <a:solidFill>
                  <a:srgbClr val="464547"/>
                </a:solidFill>
                <a:latin typeface="+mj-lt"/>
              </a:rPr>
            </a:br>
            <a:r>
              <a:rPr lang="hu-HU" smtClean="0">
                <a:solidFill>
                  <a:srgbClr val="464547"/>
                </a:solidFill>
                <a:latin typeface="+mj-lt"/>
              </a:rPr>
              <a:t>Zero or more </a:t>
            </a:r>
            <a:r>
              <a:rPr lang="hu-HU" b="1" smtClean="0">
                <a:solidFill>
                  <a:srgbClr val="464547"/>
                </a:solidFill>
                <a:latin typeface="+mj-lt"/>
              </a:rPr>
              <a:t>property names</a:t>
            </a:r>
            <a:r>
              <a:rPr lang="hu-HU" smtClean="0">
                <a:solidFill>
                  <a:srgbClr val="464547"/>
                </a:solidFill>
                <a:latin typeface="+mj-lt"/>
              </a:rPr>
              <a:t> with their associated </a:t>
            </a:r>
            <a:r>
              <a:rPr lang="hu-HU" b="1" smtClean="0">
                <a:solidFill>
                  <a:srgbClr val="464547"/>
                </a:solidFill>
                <a:latin typeface="+mj-lt"/>
              </a:rPr>
              <a:t>values</a:t>
            </a:r>
            <a:r>
              <a:rPr lang="hu-HU" smtClean="0">
                <a:solidFill>
                  <a:srgbClr val="464547"/>
                </a:solidFill>
                <a:latin typeface="+mj-lt"/>
              </a:rPr>
              <a:t>, separated by commas, enclosed in </a:t>
            </a:r>
            <a:r>
              <a:rPr lang="hu-HU" smtClean="0">
                <a:solidFill>
                  <a:srgbClr val="1A9CB0"/>
                </a:solidFill>
                <a:latin typeface="Consolas" panose="020B0609020204030204" pitchFamily="49" charset="0"/>
              </a:rPr>
              <a:t>{</a:t>
            </a:r>
            <a:r>
              <a:rPr lang="hu-HU" smtClean="0">
                <a:solidFill>
                  <a:srgbClr val="464547"/>
                </a:solidFill>
                <a:latin typeface="+mj-lt"/>
              </a:rPr>
              <a:t> and </a:t>
            </a:r>
            <a:r>
              <a:rPr lang="hu-HU" smtClean="0">
                <a:solidFill>
                  <a:srgbClr val="1A9CB0"/>
                </a:solidFill>
                <a:latin typeface="Consolas" panose="020B0609020204030204" pitchFamily="49" charset="0"/>
              </a:rPr>
              <a:t>}</a:t>
            </a:r>
            <a:endParaRPr lang="hu-HU" altLang="hu-HU" sz="1400" smtClean="0">
              <a:solidFill>
                <a:srgbClr val="1A9CB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hu-HU" smtClean="0">
                <a:solidFill>
                  <a:srgbClr val="1A9CB0"/>
                </a:solidFill>
                <a:latin typeface="Consolas" panose="020B0609020204030204" pitchFamily="49" charset="0"/>
              </a:rPr>
              <a:t>  var </a:t>
            </a:r>
            <a:r>
              <a:rPr lang="hu-HU" smtClean="0">
                <a:solidFill>
                  <a:srgbClr val="2FC2D9"/>
                </a:solidFill>
                <a:latin typeface="Consolas" panose="020B0609020204030204" pitchFamily="49" charset="0"/>
              </a:rPr>
              <a:t>o</a:t>
            </a:r>
            <a:r>
              <a:rPr lang="hu-HU" smtClean="0">
                <a:solidFill>
                  <a:srgbClr val="1A9CB0"/>
                </a:solidFill>
                <a:latin typeface="Consolas" panose="020B0609020204030204" pitchFamily="49" charset="0"/>
              </a:rPr>
              <a:t> = {</a:t>
            </a:r>
          </a:p>
          <a:p>
            <a:pPr marL="0" indent="0">
              <a:buNone/>
            </a:pPr>
            <a:r>
              <a:rPr lang="hu-HU">
                <a:solidFill>
                  <a:srgbClr val="1A9CB0"/>
                </a:solidFill>
                <a:latin typeface="Consolas" panose="020B0609020204030204" pitchFamily="49" charset="0"/>
              </a:rPr>
              <a:t>	</a:t>
            </a:r>
            <a:r>
              <a:rPr lang="hu-HU" smtClean="0">
                <a:solidFill>
                  <a:srgbClr val="1A9CB0"/>
                </a:solidFill>
                <a:latin typeface="Consolas" panose="020B0609020204030204" pitchFamily="49" charset="0"/>
              </a:rPr>
              <a:t>isLiteral: </a:t>
            </a:r>
            <a:r>
              <a:rPr lang="hu-HU" smtClean="0">
                <a:solidFill>
                  <a:srgbClr val="2FC2D9"/>
                </a:solidFill>
                <a:latin typeface="Consolas" panose="020B0609020204030204" pitchFamily="49" charset="0"/>
              </a:rPr>
              <a:t>true</a:t>
            </a:r>
            <a:r>
              <a:rPr lang="hu-HU" smtClean="0">
                <a:solidFill>
                  <a:srgbClr val="1A9CB0"/>
                </a:solidFill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hu-HU" smtClean="0">
                <a:solidFill>
                  <a:srgbClr val="1A9CB0"/>
                </a:solidFill>
                <a:latin typeface="Consolas" panose="020B0609020204030204" pitchFamily="49" charset="0"/>
              </a:rPr>
              <a:t>	talkAboutFightClub: </a:t>
            </a:r>
            <a:r>
              <a:rPr lang="hu-HU" smtClean="0">
                <a:solidFill>
                  <a:srgbClr val="2FC2D9"/>
                </a:solidFill>
                <a:latin typeface="Consolas" panose="020B0609020204030204" pitchFamily="49" charset="0"/>
              </a:rPr>
              <a:t>false</a:t>
            </a:r>
          </a:p>
          <a:p>
            <a:pPr marL="0" indent="0">
              <a:buNone/>
            </a:pPr>
            <a:r>
              <a:rPr lang="hu-HU">
                <a:solidFill>
                  <a:srgbClr val="1A9CB0"/>
                </a:solidFill>
                <a:latin typeface="Consolas" panose="020B0609020204030204" pitchFamily="49" charset="0"/>
              </a:rPr>
              <a:t> </a:t>
            </a:r>
            <a:r>
              <a:rPr lang="hu-HU" smtClean="0">
                <a:solidFill>
                  <a:srgbClr val="1A9CB0"/>
                </a:solidFill>
                <a:latin typeface="Consolas" panose="020B0609020204030204" pitchFamily="49" charset="0"/>
              </a:rPr>
              <a:t> }</a:t>
            </a:r>
          </a:p>
          <a:p>
            <a:pPr marL="0" indent="0">
              <a:buNone/>
            </a:pPr>
            <a:endParaRPr lang="hu-HU">
              <a:solidFill>
                <a:srgbClr val="1A9CB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hu-HU" smtClean="0">
                <a:solidFill>
                  <a:srgbClr val="1A9CB0"/>
                </a:solidFill>
                <a:latin typeface="Consolas" panose="020B0609020204030204" pitchFamily="49" charset="0"/>
              </a:rPr>
              <a:t>  o.</a:t>
            </a:r>
            <a:r>
              <a:rPr lang="hu-HU" smtClean="0">
                <a:solidFill>
                  <a:srgbClr val="2FC2D9"/>
                </a:solidFill>
                <a:latin typeface="Consolas" panose="020B0609020204030204" pitchFamily="49" charset="0"/>
              </a:rPr>
              <a:t>isLiteral</a:t>
            </a:r>
            <a:r>
              <a:rPr lang="hu-HU" smtClean="0">
                <a:solidFill>
                  <a:srgbClr val="1A9CB0"/>
                </a:solidFill>
                <a:latin typeface="Consolas" panose="020B0609020204030204" pitchFamily="49" charset="0"/>
              </a:rPr>
              <a:t> </a:t>
            </a:r>
            <a:r>
              <a:rPr lang="hu-HU" smtClean="0">
                <a:solidFill>
                  <a:srgbClr val="464547"/>
                </a:solidFill>
                <a:latin typeface="Consolas" panose="020B0609020204030204" pitchFamily="49" charset="0"/>
              </a:rPr>
              <a:t>// true</a:t>
            </a:r>
          </a:p>
          <a:p>
            <a:pPr marL="0" indent="0">
              <a:buNone/>
            </a:pPr>
            <a:r>
              <a:rPr lang="hu-HU">
                <a:solidFill>
                  <a:srgbClr val="1A9CB0"/>
                </a:solidFill>
                <a:latin typeface="Consolas" panose="020B0609020204030204" pitchFamily="49" charset="0"/>
              </a:rPr>
              <a:t> </a:t>
            </a:r>
            <a:r>
              <a:rPr lang="hu-HU" smtClean="0">
                <a:solidFill>
                  <a:srgbClr val="1A9CB0"/>
                </a:solidFill>
                <a:latin typeface="Consolas" panose="020B0609020204030204" pitchFamily="49" charset="0"/>
              </a:rPr>
              <a:t> o[’</a:t>
            </a:r>
            <a:r>
              <a:rPr lang="hu-HU" smtClean="0">
                <a:solidFill>
                  <a:srgbClr val="2FC2D9"/>
                </a:solidFill>
                <a:latin typeface="Consolas" panose="020B0609020204030204" pitchFamily="49" charset="0"/>
              </a:rPr>
              <a:t>talkAboutFightClub</a:t>
            </a:r>
            <a:r>
              <a:rPr lang="hu-HU" smtClean="0">
                <a:solidFill>
                  <a:srgbClr val="1A9CB0"/>
                </a:solidFill>
                <a:latin typeface="Consolas" panose="020B0609020204030204" pitchFamily="49" charset="0"/>
              </a:rPr>
              <a:t>’] </a:t>
            </a:r>
            <a:r>
              <a:rPr lang="hu-HU" smtClean="0">
                <a:solidFill>
                  <a:srgbClr val="464547"/>
                </a:solidFill>
                <a:latin typeface="Consolas" panose="020B0609020204030204" pitchFamily="49" charset="0"/>
              </a:rPr>
              <a:t>// false</a:t>
            </a:r>
          </a:p>
        </p:txBody>
      </p:sp>
      <p:sp>
        <p:nvSpPr>
          <p:cNvPr id="2" name="Szöveg helye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hu-HU" smtClean="0"/>
              <a:t>DATA TYPES &amp; OPERATIONS</a:t>
            </a:r>
            <a:endParaRPr lang="hu-HU"/>
          </a:p>
        </p:txBody>
      </p:sp>
      <p:pic>
        <p:nvPicPr>
          <p:cNvPr id="6" name="Picture 2" descr="http://slidenerd.com/wp-content/uploads/2014/09/Snap-2014-09-27-at-10.28.0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5492" y="1879014"/>
            <a:ext cx="3675676" cy="3693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3"/>
          <p:cNvSpPr txBox="1">
            <a:spLocks/>
          </p:cNvSpPr>
          <p:nvPr/>
        </p:nvSpPr>
        <p:spPr>
          <a:xfrm>
            <a:off x="418147" y="1240393"/>
            <a:ext cx="2643459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Clr>
                <a:schemeClr val="accent2"/>
              </a:buClr>
              <a:buFont typeface="Arial"/>
              <a:buNone/>
              <a:defRPr sz="1200" kern="1200">
                <a:solidFill>
                  <a:schemeClr val="bg1"/>
                </a:solidFill>
                <a:latin typeface="Arial Black"/>
                <a:ea typeface="+mn-ea"/>
                <a:cs typeface="Arial Black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 smtClean="0"/>
              <a:t>LITERALS</a:t>
            </a:r>
          </a:p>
        </p:txBody>
      </p:sp>
    </p:spTree>
    <p:extLst>
      <p:ext uri="{BB962C8B-B14F-4D97-AF65-F5344CB8AC3E}">
        <p14:creationId xmlns:p14="http://schemas.microsoft.com/office/powerpoint/2010/main" val="2729561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363" y="1545997"/>
            <a:ext cx="4701494" cy="4572000"/>
          </a:xfrm>
        </p:spPr>
        <p:txBody>
          <a:bodyPr>
            <a:normAutofit fontScale="92500" lnSpcReduction="10000"/>
          </a:bodyPr>
          <a:lstStyle/>
          <a:p>
            <a:r>
              <a:rPr lang="hu-HU" sz="1800" smtClean="0">
                <a:solidFill>
                  <a:srgbClr val="464547"/>
                </a:solidFill>
                <a:latin typeface="+mj-lt"/>
              </a:rPr>
              <a:t>Array literals</a:t>
            </a:r>
            <a:br>
              <a:rPr lang="hu-HU" sz="1800" smtClean="0">
                <a:solidFill>
                  <a:srgbClr val="464547"/>
                </a:solidFill>
                <a:latin typeface="+mj-lt"/>
              </a:rPr>
            </a:br>
            <a:r>
              <a:rPr lang="hu-HU" smtClean="0">
                <a:solidFill>
                  <a:srgbClr val="464547"/>
                </a:solidFill>
                <a:latin typeface="+mj-lt"/>
              </a:rPr>
              <a:t>Zero or more expressions enclosed in </a:t>
            </a:r>
            <a:r>
              <a:rPr lang="hu-HU" b="1" smtClean="0">
                <a:solidFill>
                  <a:srgbClr val="1A9CB0"/>
                </a:solidFill>
                <a:latin typeface="Consolas" panose="020B0609020204030204" pitchFamily="49" charset="0"/>
              </a:rPr>
              <a:t>[</a:t>
            </a:r>
            <a:r>
              <a:rPr lang="hu-HU" smtClean="0">
                <a:solidFill>
                  <a:srgbClr val="464547"/>
                </a:solidFill>
                <a:latin typeface="+mj-lt"/>
              </a:rPr>
              <a:t> and </a:t>
            </a:r>
            <a:r>
              <a:rPr lang="hu-HU" b="1" smtClean="0">
                <a:solidFill>
                  <a:srgbClr val="1A9CB0"/>
                </a:solidFill>
                <a:latin typeface="Consolas" panose="020B0609020204030204" pitchFamily="49" charset="0"/>
              </a:rPr>
              <a:t>]</a:t>
            </a:r>
            <a:endParaRPr lang="hu-HU" altLang="hu-HU" sz="1400" b="1" smtClean="0">
              <a:solidFill>
                <a:srgbClr val="1A9CB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hu-HU" smtClean="0">
                <a:solidFill>
                  <a:srgbClr val="1A9CB0"/>
                </a:solidFill>
                <a:latin typeface="Consolas" panose="020B0609020204030204" pitchFamily="49" charset="0"/>
              </a:rPr>
              <a:t>  var </a:t>
            </a:r>
            <a:r>
              <a:rPr lang="hu-HU" smtClean="0">
                <a:solidFill>
                  <a:srgbClr val="2FC2D9"/>
                </a:solidFill>
                <a:latin typeface="Consolas" panose="020B0609020204030204" pitchFamily="49" charset="0"/>
              </a:rPr>
              <a:t>a</a:t>
            </a:r>
            <a:r>
              <a:rPr lang="hu-HU" smtClean="0">
                <a:solidFill>
                  <a:srgbClr val="1A9CB0"/>
                </a:solidFill>
                <a:latin typeface="Consolas" panose="020B0609020204030204" pitchFamily="49" charset="0"/>
              </a:rPr>
              <a:t> = [’</a:t>
            </a:r>
            <a:r>
              <a:rPr lang="hu-HU" smtClean="0">
                <a:solidFill>
                  <a:srgbClr val="2FC2D9"/>
                </a:solidFill>
                <a:latin typeface="Consolas" panose="020B0609020204030204" pitchFamily="49" charset="0"/>
              </a:rPr>
              <a:t>Funk</a:t>
            </a:r>
            <a:r>
              <a:rPr lang="hu-HU" smtClean="0">
                <a:solidFill>
                  <a:srgbClr val="1A9CB0"/>
                </a:solidFill>
                <a:latin typeface="Consolas" panose="020B0609020204030204" pitchFamily="49" charset="0"/>
              </a:rPr>
              <a:t>’, </a:t>
            </a:r>
            <a:r>
              <a:rPr lang="hu-HU" smtClean="0">
                <a:solidFill>
                  <a:srgbClr val="2FC2D9"/>
                </a:solidFill>
                <a:latin typeface="Consolas" panose="020B0609020204030204" pitchFamily="49" charset="0"/>
              </a:rPr>
              <a:t>12</a:t>
            </a:r>
            <a:r>
              <a:rPr lang="hu-HU" smtClean="0">
                <a:solidFill>
                  <a:srgbClr val="1A9CB0"/>
                </a:solidFill>
                <a:latin typeface="Consolas" panose="020B0609020204030204" pitchFamily="49" charset="0"/>
              </a:rPr>
              <a:t>, </a:t>
            </a:r>
            <a:r>
              <a:rPr lang="hu-HU" smtClean="0">
                <a:solidFill>
                  <a:srgbClr val="2FC2D9"/>
                </a:solidFill>
                <a:latin typeface="Consolas" panose="020B0609020204030204" pitchFamily="49" charset="0"/>
              </a:rPr>
              <a:t>true</a:t>
            </a:r>
            <a:r>
              <a:rPr lang="hu-HU" smtClean="0">
                <a:solidFill>
                  <a:srgbClr val="1A9CB0"/>
                </a:solidFill>
                <a:latin typeface="Consolas" panose="020B0609020204030204" pitchFamily="49" charset="0"/>
              </a:rPr>
              <a:t>, {x: </a:t>
            </a:r>
            <a:r>
              <a:rPr lang="hu-HU" smtClean="0">
                <a:solidFill>
                  <a:srgbClr val="2FC2D9"/>
                </a:solidFill>
                <a:latin typeface="Consolas" panose="020B0609020204030204" pitchFamily="49" charset="0"/>
              </a:rPr>
              <a:t>11.0</a:t>
            </a:r>
            <a:r>
              <a:rPr lang="hu-HU" smtClean="0">
                <a:solidFill>
                  <a:srgbClr val="1A9CB0"/>
                </a:solidFill>
                <a:latin typeface="Consolas" panose="020B0609020204030204" pitchFamily="49" charset="0"/>
              </a:rPr>
              <a:t>}];</a:t>
            </a:r>
          </a:p>
          <a:p>
            <a:pPr marL="0" indent="0">
              <a:buNone/>
            </a:pPr>
            <a:r>
              <a:rPr lang="hu-HU" smtClean="0">
                <a:solidFill>
                  <a:srgbClr val="1A9CB0"/>
                </a:solidFill>
                <a:latin typeface="Consolas" panose="020B0609020204030204" pitchFamily="49" charset="0"/>
              </a:rPr>
              <a:t>  a[</a:t>
            </a:r>
            <a:r>
              <a:rPr lang="hu-HU" smtClean="0">
                <a:solidFill>
                  <a:srgbClr val="2FC2D9"/>
                </a:solidFill>
                <a:latin typeface="Consolas" panose="020B0609020204030204" pitchFamily="49" charset="0"/>
              </a:rPr>
              <a:t>1</a:t>
            </a:r>
            <a:r>
              <a:rPr lang="hu-HU" smtClean="0">
                <a:solidFill>
                  <a:srgbClr val="1A9CB0"/>
                </a:solidFill>
                <a:latin typeface="Consolas" panose="020B0609020204030204" pitchFamily="49" charset="0"/>
              </a:rPr>
              <a:t>] </a:t>
            </a:r>
            <a:r>
              <a:rPr lang="hu-HU" smtClean="0">
                <a:solidFill>
                  <a:srgbClr val="464547"/>
                </a:solidFill>
                <a:latin typeface="Consolas" panose="020B0609020204030204" pitchFamily="49" charset="0"/>
              </a:rPr>
              <a:t>// 12</a:t>
            </a:r>
          </a:p>
          <a:p>
            <a:pPr marL="0" indent="0">
              <a:buNone/>
            </a:pPr>
            <a:endParaRPr lang="hu-HU">
              <a:solidFill>
                <a:srgbClr val="464547"/>
              </a:solidFill>
              <a:latin typeface="Consolas" panose="020B0609020204030204" pitchFamily="49" charset="0"/>
            </a:endParaRPr>
          </a:p>
          <a:p>
            <a:r>
              <a:rPr lang="hu-HU" sz="1700" smtClean="0">
                <a:solidFill>
                  <a:srgbClr val="464547"/>
                </a:solidFill>
                <a:latin typeface="+mj-lt"/>
              </a:rPr>
              <a:t>Arrays are objects internally</a:t>
            </a:r>
          </a:p>
          <a:p>
            <a:pPr marL="0" indent="0">
              <a:buNone/>
            </a:pPr>
            <a:r>
              <a:rPr lang="hu-HU" smtClean="0">
                <a:solidFill>
                  <a:srgbClr val="464547"/>
                </a:solidFill>
                <a:latin typeface="Consolas" panose="020B0609020204030204" pitchFamily="49" charset="0"/>
              </a:rPr>
              <a:t>  </a:t>
            </a:r>
            <a:r>
              <a:rPr lang="hu-HU" smtClean="0">
                <a:solidFill>
                  <a:srgbClr val="2FC2D9"/>
                </a:solidFill>
                <a:latin typeface="Consolas" panose="020B0609020204030204" pitchFamily="49" charset="0"/>
              </a:rPr>
              <a:t>a</a:t>
            </a:r>
            <a:r>
              <a:rPr lang="hu-HU" smtClean="0">
                <a:solidFill>
                  <a:srgbClr val="1A9CB0"/>
                </a:solidFill>
                <a:latin typeface="Consolas" panose="020B0609020204030204" pitchFamily="49" charset="0"/>
              </a:rPr>
              <a:t> = {</a:t>
            </a:r>
          </a:p>
          <a:p>
            <a:pPr marL="0" indent="0">
              <a:buNone/>
            </a:pPr>
            <a:r>
              <a:rPr lang="hu-HU">
                <a:solidFill>
                  <a:srgbClr val="1A9CB0"/>
                </a:solidFill>
                <a:latin typeface="Consolas" panose="020B0609020204030204" pitchFamily="49" charset="0"/>
              </a:rPr>
              <a:t>	</a:t>
            </a:r>
            <a:r>
              <a:rPr lang="hu-HU" smtClean="0">
                <a:solidFill>
                  <a:srgbClr val="1A9CB0"/>
                </a:solidFill>
                <a:latin typeface="Consolas" panose="020B0609020204030204" pitchFamily="49" charset="0"/>
              </a:rPr>
              <a:t> 0: ’Funk’,</a:t>
            </a:r>
          </a:p>
          <a:p>
            <a:pPr marL="0" indent="0">
              <a:buNone/>
            </a:pPr>
            <a:r>
              <a:rPr lang="hu-HU">
                <a:solidFill>
                  <a:srgbClr val="1A9CB0"/>
                </a:solidFill>
                <a:latin typeface="Consolas" panose="020B0609020204030204" pitchFamily="49" charset="0"/>
              </a:rPr>
              <a:t>	</a:t>
            </a:r>
            <a:r>
              <a:rPr lang="hu-HU" smtClean="0">
                <a:solidFill>
                  <a:srgbClr val="1A9CB0"/>
                </a:solidFill>
                <a:latin typeface="Consolas" panose="020B0609020204030204" pitchFamily="49" charset="0"/>
              </a:rPr>
              <a:t> 1: 12,</a:t>
            </a:r>
          </a:p>
          <a:p>
            <a:pPr marL="0" indent="0">
              <a:buNone/>
            </a:pPr>
            <a:r>
              <a:rPr lang="hu-HU">
                <a:solidFill>
                  <a:srgbClr val="1A9CB0"/>
                </a:solidFill>
                <a:latin typeface="Consolas" panose="020B0609020204030204" pitchFamily="49" charset="0"/>
              </a:rPr>
              <a:t>	</a:t>
            </a:r>
            <a:r>
              <a:rPr lang="hu-HU" smtClean="0">
                <a:solidFill>
                  <a:srgbClr val="1A9CB0"/>
                </a:solidFill>
                <a:latin typeface="Consolas" panose="020B0609020204030204" pitchFamily="49" charset="0"/>
              </a:rPr>
              <a:t> 2: true,</a:t>
            </a:r>
          </a:p>
          <a:p>
            <a:pPr marL="0" indent="0">
              <a:buNone/>
            </a:pPr>
            <a:r>
              <a:rPr lang="hu-HU">
                <a:solidFill>
                  <a:srgbClr val="1A9CB0"/>
                </a:solidFill>
                <a:latin typeface="Consolas" panose="020B0609020204030204" pitchFamily="49" charset="0"/>
              </a:rPr>
              <a:t>	</a:t>
            </a:r>
            <a:r>
              <a:rPr lang="hu-HU" smtClean="0">
                <a:solidFill>
                  <a:srgbClr val="1A9CB0"/>
                </a:solidFill>
                <a:latin typeface="Consolas" panose="020B0609020204030204" pitchFamily="49" charset="0"/>
              </a:rPr>
              <a:t> 3: {x: 11.0}</a:t>
            </a:r>
          </a:p>
          <a:p>
            <a:pPr marL="0" indent="0">
              <a:buNone/>
            </a:pPr>
            <a:r>
              <a:rPr lang="hu-HU">
                <a:solidFill>
                  <a:srgbClr val="1A9CB0"/>
                </a:solidFill>
                <a:latin typeface="Consolas" panose="020B0609020204030204" pitchFamily="49" charset="0"/>
              </a:rPr>
              <a:t> </a:t>
            </a:r>
            <a:r>
              <a:rPr lang="hu-HU" smtClean="0">
                <a:solidFill>
                  <a:srgbClr val="1A9CB0"/>
                </a:solidFill>
                <a:latin typeface="Consolas" panose="020B0609020204030204" pitchFamily="49" charset="0"/>
              </a:rPr>
              <a:t> }</a:t>
            </a:r>
          </a:p>
        </p:txBody>
      </p:sp>
      <p:sp>
        <p:nvSpPr>
          <p:cNvPr id="2" name="Szöveg helye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hu-HU" smtClean="0"/>
              <a:t>DATA TYPES &amp; OPERATIONS</a:t>
            </a:r>
            <a:endParaRPr lang="hu-HU"/>
          </a:p>
        </p:txBody>
      </p:sp>
      <p:pic>
        <p:nvPicPr>
          <p:cNvPr id="6" name="Picture 2" descr="http://slidenerd.com/wp-content/uploads/2014/09/Snap-2014-09-27-at-10.28.0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5492" y="1879014"/>
            <a:ext cx="3675676" cy="3693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3"/>
          <p:cNvSpPr txBox="1">
            <a:spLocks/>
          </p:cNvSpPr>
          <p:nvPr/>
        </p:nvSpPr>
        <p:spPr>
          <a:xfrm>
            <a:off x="418147" y="1240393"/>
            <a:ext cx="2643459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Clr>
                <a:schemeClr val="accent2"/>
              </a:buClr>
              <a:buFont typeface="Arial"/>
              <a:buNone/>
              <a:defRPr sz="1200" kern="1200">
                <a:solidFill>
                  <a:schemeClr val="bg1"/>
                </a:solidFill>
                <a:latin typeface="Arial Black"/>
                <a:ea typeface="+mn-ea"/>
                <a:cs typeface="Arial Black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 smtClean="0"/>
              <a:t>LITERALS</a:t>
            </a:r>
          </a:p>
        </p:txBody>
      </p:sp>
    </p:spTree>
    <p:extLst>
      <p:ext uri="{BB962C8B-B14F-4D97-AF65-F5344CB8AC3E}">
        <p14:creationId xmlns:p14="http://schemas.microsoft.com/office/powerpoint/2010/main" val="3803437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8147" y="1545997"/>
            <a:ext cx="4643710" cy="4572000"/>
          </a:xfrm>
        </p:spPr>
        <p:txBody>
          <a:bodyPr>
            <a:normAutofit/>
          </a:bodyPr>
          <a:lstStyle/>
          <a:p>
            <a:r>
              <a:rPr lang="hu-HU" sz="1800" smtClean="0">
                <a:solidFill>
                  <a:srgbClr val="1A9CB0"/>
                </a:solidFill>
                <a:latin typeface="Consolas" panose="020B0609020204030204" pitchFamily="49" charset="0"/>
              </a:rPr>
              <a:t>.length</a:t>
            </a:r>
            <a:r>
              <a:rPr lang="hu-HU" smtClean="0">
                <a:solidFill>
                  <a:srgbClr val="1A9CB0"/>
                </a:solidFill>
                <a:latin typeface="Consolas" panose="020B0609020204030204" pitchFamily="49" charset="0"/>
              </a:rPr>
              <a:t/>
            </a:r>
            <a:br>
              <a:rPr lang="hu-HU" smtClean="0">
                <a:solidFill>
                  <a:srgbClr val="1A9CB0"/>
                </a:solidFill>
                <a:latin typeface="Consolas" panose="020B0609020204030204" pitchFamily="49" charset="0"/>
              </a:rPr>
            </a:br>
            <a:r>
              <a:rPr lang="hu-HU" smtClean="0">
                <a:solidFill>
                  <a:srgbClr val="464547"/>
                </a:solidFill>
                <a:latin typeface="+mj-lt"/>
              </a:rPr>
              <a:t>returns the length of the String.</a:t>
            </a:r>
            <a:br>
              <a:rPr lang="hu-HU" smtClean="0">
                <a:solidFill>
                  <a:srgbClr val="464547"/>
                </a:solidFill>
                <a:latin typeface="+mj-lt"/>
              </a:rPr>
            </a:br>
            <a:r>
              <a:rPr lang="hu-HU" sz="1200" smtClean="0">
                <a:solidFill>
                  <a:srgbClr val="2FC2D9"/>
                </a:solidFill>
                <a:latin typeface="Consolas" panose="020B0609020204030204" pitchFamily="49" charset="0"/>
              </a:rPr>
              <a:t>’</a:t>
            </a:r>
            <a:r>
              <a:rPr lang="hu-HU" sz="1200" smtClean="0">
                <a:solidFill>
                  <a:srgbClr val="1A9CB0"/>
                </a:solidFill>
                <a:latin typeface="Consolas" panose="020B0609020204030204" pitchFamily="49" charset="0"/>
              </a:rPr>
              <a:t>bird</a:t>
            </a:r>
            <a:r>
              <a:rPr lang="hu-HU" sz="1200" smtClean="0">
                <a:solidFill>
                  <a:srgbClr val="2FC2D9"/>
                </a:solidFill>
                <a:latin typeface="Consolas" panose="020B0609020204030204" pitchFamily="49" charset="0"/>
              </a:rPr>
              <a:t>’.length;</a:t>
            </a:r>
            <a:r>
              <a:rPr lang="hu-HU" sz="1200" smtClean="0">
                <a:solidFill>
                  <a:srgbClr val="464547"/>
                </a:solidFill>
                <a:latin typeface="+mj-lt"/>
              </a:rPr>
              <a:t> // 4</a:t>
            </a:r>
            <a:endParaRPr lang="hu-HU" sz="1400" smtClean="0">
              <a:solidFill>
                <a:srgbClr val="464547"/>
              </a:solidFill>
              <a:latin typeface="+mj-lt"/>
            </a:endParaRPr>
          </a:p>
          <a:p>
            <a:r>
              <a:rPr lang="hu-HU" sz="1800" smtClean="0">
                <a:solidFill>
                  <a:srgbClr val="1A9CB0"/>
                </a:solidFill>
                <a:latin typeface="Consolas" panose="020B0609020204030204" pitchFamily="49" charset="0"/>
              </a:rPr>
              <a:t>.split()</a:t>
            </a:r>
            <a:r>
              <a:rPr lang="hu-HU" smtClean="0">
                <a:solidFill>
                  <a:srgbClr val="1A9CB0"/>
                </a:solidFill>
                <a:latin typeface="Consolas" panose="020B0609020204030204" pitchFamily="49" charset="0"/>
              </a:rPr>
              <a:t/>
            </a:r>
            <a:br>
              <a:rPr lang="hu-HU" smtClean="0">
                <a:solidFill>
                  <a:srgbClr val="1A9CB0"/>
                </a:solidFill>
                <a:latin typeface="Consolas" panose="020B0609020204030204" pitchFamily="49" charset="0"/>
              </a:rPr>
            </a:br>
            <a:r>
              <a:rPr lang="hu-HU" smtClean="0">
                <a:solidFill>
                  <a:srgbClr val="464547"/>
                </a:solidFill>
                <a:latin typeface="+mj-lt"/>
              </a:rPr>
              <a:t>splits the string into an array by the given separator</a:t>
            </a:r>
            <a:r>
              <a:rPr lang="hu-HU" sz="1400" smtClean="0">
                <a:solidFill>
                  <a:srgbClr val="464547"/>
                </a:solidFill>
                <a:latin typeface="+mj-lt"/>
              </a:rPr>
              <a:t/>
            </a:r>
            <a:br>
              <a:rPr lang="hu-HU" sz="1400" smtClean="0">
                <a:solidFill>
                  <a:srgbClr val="464547"/>
                </a:solidFill>
                <a:latin typeface="+mj-lt"/>
              </a:rPr>
            </a:br>
            <a:r>
              <a:rPr lang="hu-HU" sz="1200" smtClean="0">
                <a:solidFill>
                  <a:srgbClr val="2FC2D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’</a:t>
            </a:r>
            <a:r>
              <a:rPr lang="hu-HU" sz="1200" smtClean="0">
                <a:solidFill>
                  <a:srgbClr val="1A9CB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apple</a:t>
            </a:r>
            <a:r>
              <a:rPr lang="hu-HU" sz="1200" smtClean="0">
                <a:solidFill>
                  <a:srgbClr val="2FC2D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’.split(); // </a:t>
            </a:r>
            <a:r>
              <a:rPr lang="hu-HU" sz="1200" smtClean="0">
                <a:solidFill>
                  <a:srgbClr val="46454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[’a’, ’p’, ’p’, ’l’, ’e’]</a:t>
            </a:r>
            <a:br>
              <a:rPr lang="hu-HU" sz="1200" smtClean="0">
                <a:solidFill>
                  <a:srgbClr val="46454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hu-HU" sz="1200" smtClean="0">
                <a:solidFill>
                  <a:srgbClr val="2FC2D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’</a:t>
            </a:r>
            <a:r>
              <a:rPr lang="hu-HU" sz="1200" smtClean="0">
                <a:solidFill>
                  <a:srgbClr val="1A9CB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house cat</a:t>
            </a:r>
            <a:r>
              <a:rPr lang="hu-HU" sz="1200" smtClean="0">
                <a:solidFill>
                  <a:srgbClr val="2FC2D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’.split(’ ’)</a:t>
            </a:r>
            <a:r>
              <a:rPr lang="hu-HU" sz="1200" smtClean="0">
                <a:solidFill>
                  <a:srgbClr val="46454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// [’house’, ’cat’]</a:t>
            </a:r>
            <a:endParaRPr lang="hu-HU" smtClean="0">
              <a:solidFill>
                <a:srgbClr val="464547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hu-HU" sz="1800" smtClean="0">
                <a:solidFill>
                  <a:srgbClr val="1A9CB0"/>
                </a:solidFill>
                <a:latin typeface="Consolas" panose="020B0609020204030204" pitchFamily="49" charset="0"/>
              </a:rPr>
              <a:t>.concat()</a:t>
            </a:r>
            <a:r>
              <a:rPr lang="hu-HU" smtClean="0">
                <a:solidFill>
                  <a:srgbClr val="1A9CB0"/>
                </a:solidFill>
                <a:latin typeface="Consolas" panose="020B0609020204030204" pitchFamily="49" charset="0"/>
              </a:rPr>
              <a:t/>
            </a:r>
            <a:br>
              <a:rPr lang="hu-HU" smtClean="0">
                <a:solidFill>
                  <a:srgbClr val="1A9CB0"/>
                </a:solidFill>
                <a:latin typeface="Consolas" panose="020B0609020204030204" pitchFamily="49" charset="0"/>
              </a:rPr>
            </a:br>
            <a:r>
              <a:rPr lang="hu-HU" smtClean="0">
                <a:solidFill>
                  <a:srgbClr val="464547"/>
                </a:solidFill>
                <a:latin typeface="+mj-lt"/>
              </a:rPr>
              <a:t>concatenates multiple strings into one</a:t>
            </a:r>
            <a:br>
              <a:rPr lang="hu-HU" smtClean="0">
                <a:solidFill>
                  <a:srgbClr val="464547"/>
                </a:solidFill>
                <a:latin typeface="+mj-lt"/>
              </a:rPr>
            </a:br>
            <a:r>
              <a:rPr lang="hu-HU" sz="1200" smtClean="0">
                <a:solidFill>
                  <a:srgbClr val="2FC2D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’</a:t>
            </a:r>
            <a:r>
              <a:rPr lang="hu-HU" sz="1200" smtClean="0">
                <a:solidFill>
                  <a:srgbClr val="1A9CB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one</a:t>
            </a:r>
            <a:r>
              <a:rPr lang="hu-HU" sz="1200" smtClean="0">
                <a:solidFill>
                  <a:srgbClr val="2FC2D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’.concat(’ </a:t>
            </a:r>
            <a:r>
              <a:rPr lang="hu-HU" sz="1200" smtClean="0">
                <a:solidFill>
                  <a:srgbClr val="1A9CB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two</a:t>
            </a:r>
            <a:r>
              <a:rPr lang="hu-HU" sz="1200" smtClean="0">
                <a:solidFill>
                  <a:srgbClr val="2FC2D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’, ’</a:t>
            </a:r>
            <a:r>
              <a:rPr lang="hu-HU" sz="1200" smtClean="0">
                <a:solidFill>
                  <a:srgbClr val="1A9CB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three</a:t>
            </a:r>
            <a:r>
              <a:rPr lang="hu-HU" sz="1200" smtClean="0">
                <a:solidFill>
                  <a:srgbClr val="2FC2D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’); </a:t>
            </a:r>
            <a:r>
              <a:rPr lang="hu-HU" sz="1200" smtClean="0">
                <a:solidFill>
                  <a:srgbClr val="46454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’one twothree’</a:t>
            </a:r>
            <a:endParaRPr lang="hu-HU" sz="1400" smtClean="0">
              <a:solidFill>
                <a:srgbClr val="464547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hu-HU" smtClean="0">
                <a:solidFill>
                  <a:srgbClr val="1A9CB0"/>
                </a:solidFill>
                <a:latin typeface="Consolas" panose="020B0609020204030204" pitchFamily="49" charset="0"/>
              </a:rPr>
              <a:t>.indexOf()</a:t>
            </a:r>
            <a:br>
              <a:rPr lang="hu-HU" smtClean="0">
                <a:solidFill>
                  <a:srgbClr val="1A9CB0"/>
                </a:solidFill>
                <a:latin typeface="Consolas" panose="020B0609020204030204" pitchFamily="49" charset="0"/>
              </a:rPr>
            </a:br>
            <a:r>
              <a:rPr lang="en-US" sz="1400"/>
              <a:t>Returns the index of the first occurrence of the specified value or -1 if not found</a:t>
            </a:r>
            <a:r>
              <a:rPr lang="en-US"/>
              <a:t/>
            </a:r>
            <a:br>
              <a:rPr lang="en-US"/>
            </a:br>
            <a:r>
              <a:rPr lang="hu-HU" sz="1200" smtClean="0">
                <a:solidFill>
                  <a:srgbClr val="2FC2D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’</a:t>
            </a:r>
            <a:r>
              <a:rPr lang="hu-HU" sz="1200" smtClean="0">
                <a:solidFill>
                  <a:srgbClr val="1A9CB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funeral</a:t>
            </a:r>
            <a:r>
              <a:rPr lang="hu-HU" sz="1200" smtClean="0">
                <a:solidFill>
                  <a:srgbClr val="2FC2D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’.indexOf(’</a:t>
            </a:r>
            <a:r>
              <a:rPr lang="hu-HU" sz="1200" smtClean="0">
                <a:solidFill>
                  <a:srgbClr val="1A9CB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</a:t>
            </a:r>
            <a:r>
              <a:rPr lang="hu-HU" sz="1200" smtClean="0">
                <a:solidFill>
                  <a:srgbClr val="2FC2D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’) </a:t>
            </a:r>
            <a:r>
              <a:rPr lang="hu-HU" sz="1200" smtClean="0">
                <a:solidFill>
                  <a:srgbClr val="46454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0</a:t>
            </a:r>
            <a:endParaRPr lang="hu-HU" smtClean="0">
              <a:solidFill>
                <a:srgbClr val="464547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Szöveg helye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hu-HU" smtClean="0"/>
              <a:t>DATA TYPES &amp; OPERATIONS</a:t>
            </a:r>
            <a:endParaRPr lang="hu-HU"/>
          </a:p>
        </p:txBody>
      </p:sp>
      <p:pic>
        <p:nvPicPr>
          <p:cNvPr id="6" name="Picture 2" descr="http://slidenerd.com/wp-content/uploads/2014/09/Snap-2014-09-27-at-10.28.0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5492" y="1879014"/>
            <a:ext cx="3675676" cy="3693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3"/>
          <p:cNvSpPr txBox="1">
            <a:spLocks/>
          </p:cNvSpPr>
          <p:nvPr/>
        </p:nvSpPr>
        <p:spPr>
          <a:xfrm>
            <a:off x="418147" y="1240393"/>
            <a:ext cx="2643459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Clr>
                <a:schemeClr val="accent2"/>
              </a:buClr>
              <a:buFont typeface="Arial"/>
              <a:buNone/>
              <a:defRPr sz="1200" kern="1200">
                <a:solidFill>
                  <a:schemeClr val="bg1"/>
                </a:solidFill>
                <a:latin typeface="Arial Black"/>
                <a:ea typeface="+mn-ea"/>
                <a:cs typeface="Arial Black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 smtClean="0"/>
              <a:t>OPERATING ON STRINGS</a:t>
            </a:r>
          </a:p>
        </p:txBody>
      </p:sp>
    </p:spTree>
    <p:extLst>
      <p:ext uri="{BB962C8B-B14F-4D97-AF65-F5344CB8AC3E}">
        <p14:creationId xmlns:p14="http://schemas.microsoft.com/office/powerpoint/2010/main" val="3347596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8147" y="1672997"/>
            <a:ext cx="4643710" cy="4572000"/>
          </a:xfrm>
        </p:spPr>
        <p:txBody>
          <a:bodyPr>
            <a:normAutofit/>
          </a:bodyPr>
          <a:lstStyle/>
          <a:p>
            <a:r>
              <a:rPr lang="hu-HU" sz="1800" smtClean="0">
                <a:solidFill>
                  <a:srgbClr val="464547"/>
                </a:solidFill>
                <a:latin typeface="+mj-lt"/>
              </a:rPr>
              <a:t>Negation: </a:t>
            </a:r>
            <a:r>
              <a:rPr lang="hu-HU" sz="1800" smtClean="0">
                <a:solidFill>
                  <a:srgbClr val="2FC2D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!</a:t>
            </a:r>
          </a:p>
          <a:p>
            <a:r>
              <a:rPr lang="hu-HU" sz="1800" b="1" smtClean="0">
                <a:solidFill>
                  <a:srgbClr val="464547"/>
                </a:solidFill>
                <a:latin typeface="+mj-lt"/>
              </a:rPr>
              <a:t>Truthy</a:t>
            </a:r>
            <a:r>
              <a:rPr lang="hu-HU" sz="1800" smtClean="0">
                <a:solidFill>
                  <a:srgbClr val="464547"/>
                </a:solidFill>
                <a:latin typeface="+mj-lt"/>
              </a:rPr>
              <a:t>: evaluates to </a:t>
            </a:r>
            <a:r>
              <a:rPr lang="hu-HU" sz="1800" smtClean="0">
                <a:solidFill>
                  <a:srgbClr val="2FC2D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</a:p>
          <a:p>
            <a:r>
              <a:rPr lang="hu-HU" sz="1800" b="1" smtClean="0">
                <a:solidFill>
                  <a:srgbClr val="464547"/>
                </a:solidFill>
                <a:latin typeface="+mj-lt"/>
              </a:rPr>
              <a:t>Falsy</a:t>
            </a:r>
            <a:r>
              <a:rPr lang="hu-HU" sz="1800" smtClean="0">
                <a:solidFill>
                  <a:srgbClr val="464547"/>
                </a:solidFill>
                <a:latin typeface="+mj-lt"/>
              </a:rPr>
              <a:t>: evaluates to </a:t>
            </a:r>
            <a:r>
              <a:rPr lang="hu-HU" sz="1800" smtClean="0">
                <a:solidFill>
                  <a:srgbClr val="2FC2D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false</a:t>
            </a:r>
          </a:p>
          <a:p>
            <a:r>
              <a:rPr lang="hu-HU" sz="1800" smtClean="0">
                <a:solidFill>
                  <a:srgbClr val="464547"/>
                </a:solidFill>
                <a:latin typeface="+mj-lt"/>
              </a:rPr>
              <a:t>Falsy values:</a:t>
            </a:r>
          </a:p>
          <a:p>
            <a:pPr lvl="1"/>
            <a:r>
              <a:rPr lang="hu-HU" sz="1400" smtClean="0">
                <a:solidFill>
                  <a:srgbClr val="2FC2D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false</a:t>
            </a:r>
          </a:p>
          <a:p>
            <a:pPr lvl="1"/>
            <a:r>
              <a:rPr lang="hu-HU" sz="1400" smtClean="0">
                <a:solidFill>
                  <a:srgbClr val="2FC2D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</a:p>
          <a:p>
            <a:pPr lvl="1"/>
            <a:r>
              <a:rPr lang="hu-HU" sz="1400" smtClean="0">
                <a:solidFill>
                  <a:srgbClr val="2FC2D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””</a:t>
            </a:r>
          </a:p>
          <a:p>
            <a:pPr lvl="1"/>
            <a:r>
              <a:rPr lang="hu-HU" sz="1400" smtClean="0">
                <a:solidFill>
                  <a:srgbClr val="2FC2D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</a:p>
          <a:p>
            <a:pPr lvl="1"/>
            <a:r>
              <a:rPr lang="hu-HU" sz="1400" smtClean="0">
                <a:solidFill>
                  <a:srgbClr val="2FC2D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undefined</a:t>
            </a:r>
          </a:p>
          <a:p>
            <a:pPr lvl="1"/>
            <a:r>
              <a:rPr lang="hu-HU" sz="1400" smtClean="0">
                <a:solidFill>
                  <a:srgbClr val="2FC2D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NaN (Not a Number)</a:t>
            </a:r>
          </a:p>
          <a:p>
            <a:r>
              <a:rPr lang="hu-HU" smtClean="0">
                <a:solidFill>
                  <a:srgbClr val="464547"/>
                </a:solidFill>
                <a:latin typeface="+mj-lt"/>
                <a:cs typeface="Consolas" panose="020B0609020204030204" pitchFamily="49" charset="0"/>
              </a:rPr>
              <a:t>Convert truthy/falsy to </a:t>
            </a:r>
            <a:r>
              <a:rPr lang="hu-HU" smtClean="0">
                <a:solidFill>
                  <a:srgbClr val="2FC2D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lang="hu-HU" smtClean="0">
                <a:solidFill>
                  <a:srgbClr val="464547"/>
                </a:solidFill>
                <a:latin typeface="+mj-lt"/>
                <a:cs typeface="Consolas" panose="020B0609020204030204" pitchFamily="49" charset="0"/>
              </a:rPr>
              <a:t>/</a:t>
            </a:r>
            <a:r>
              <a:rPr lang="hu-HU" smtClean="0">
                <a:solidFill>
                  <a:srgbClr val="2FC2D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false</a:t>
            </a:r>
            <a:br>
              <a:rPr lang="hu-HU" smtClean="0">
                <a:solidFill>
                  <a:srgbClr val="2FC2D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hu-HU" sz="1400" smtClean="0">
                <a:solidFill>
                  <a:srgbClr val="2FC2D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!!falsyValue </a:t>
            </a:r>
            <a:r>
              <a:rPr lang="hu-HU" sz="1400" smtClean="0">
                <a:solidFill>
                  <a:srgbClr val="46454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false</a:t>
            </a:r>
            <a:endParaRPr lang="hu-HU" smtClean="0">
              <a:solidFill>
                <a:srgbClr val="464547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endParaRPr lang="hu-HU" sz="1800" smtClean="0">
              <a:solidFill>
                <a:srgbClr val="464547"/>
              </a:solidFill>
              <a:latin typeface="+mj-lt"/>
            </a:endParaRPr>
          </a:p>
          <a:p>
            <a:pPr lvl="1"/>
            <a:endParaRPr lang="hu-HU" sz="1800" smtClean="0">
              <a:solidFill>
                <a:srgbClr val="464547"/>
              </a:solidFill>
              <a:latin typeface="+mj-lt"/>
            </a:endParaRPr>
          </a:p>
        </p:txBody>
      </p:sp>
      <p:sp>
        <p:nvSpPr>
          <p:cNvPr id="2" name="Szöveg helye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hu-HU" smtClean="0"/>
              <a:t>DATA TYPES &amp; OPERATIONS</a:t>
            </a:r>
            <a:endParaRPr lang="hu-HU"/>
          </a:p>
        </p:txBody>
      </p:sp>
      <p:pic>
        <p:nvPicPr>
          <p:cNvPr id="6" name="Picture 2" descr="http://slidenerd.com/wp-content/uploads/2014/09/Snap-2014-09-27-at-10.28.0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5492" y="1879014"/>
            <a:ext cx="3675676" cy="3693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3"/>
          <p:cNvSpPr txBox="1">
            <a:spLocks/>
          </p:cNvSpPr>
          <p:nvPr/>
        </p:nvSpPr>
        <p:spPr>
          <a:xfrm>
            <a:off x="418147" y="1240393"/>
            <a:ext cx="2643459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Clr>
                <a:schemeClr val="accent2"/>
              </a:buClr>
              <a:buFont typeface="Arial"/>
              <a:buNone/>
              <a:defRPr sz="1200" kern="1200">
                <a:solidFill>
                  <a:schemeClr val="bg1"/>
                </a:solidFill>
                <a:latin typeface="Arial Black"/>
                <a:ea typeface="+mn-ea"/>
                <a:cs typeface="Arial Black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 smtClean="0"/>
              <a:t>OPERATING ON BOOLEANS</a:t>
            </a:r>
          </a:p>
        </p:txBody>
      </p:sp>
    </p:spTree>
    <p:extLst>
      <p:ext uri="{BB962C8B-B14F-4D97-AF65-F5344CB8AC3E}">
        <p14:creationId xmlns:p14="http://schemas.microsoft.com/office/powerpoint/2010/main" val="3544421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8147" y="1672997"/>
            <a:ext cx="4643710" cy="4572000"/>
          </a:xfrm>
        </p:spPr>
        <p:txBody>
          <a:bodyPr>
            <a:normAutofit/>
          </a:bodyPr>
          <a:lstStyle/>
          <a:p>
            <a:r>
              <a:rPr lang="hu-HU" sz="1800" smtClean="0">
                <a:solidFill>
                  <a:srgbClr val="464547"/>
                </a:solidFill>
                <a:latin typeface="+mj-lt"/>
              </a:rPr>
              <a:t>Equality</a:t>
            </a:r>
            <a:r>
              <a:rPr lang="hu-HU" sz="1800">
                <a:solidFill>
                  <a:srgbClr val="2FC2D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hu-HU" sz="1800">
                <a:solidFill>
                  <a:srgbClr val="2FC2D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hu-HU" sz="1800" smtClean="0">
                <a:solidFill>
                  <a:srgbClr val="2FC2D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==  </a:t>
            </a:r>
            <a:r>
              <a:rPr lang="hu-HU" sz="1800" smtClean="0">
                <a:solidFill>
                  <a:srgbClr val="46454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hu-HU" sz="1800" smtClean="0">
                <a:solidFill>
                  <a:srgbClr val="2FC2D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!=  </a:t>
            </a:r>
            <a:r>
              <a:rPr lang="hu-HU" sz="1800" smtClean="0">
                <a:solidFill>
                  <a:srgbClr val="464547"/>
                </a:solidFill>
                <a:latin typeface="+mj-lt"/>
                <a:cs typeface="Consolas" panose="020B0609020204030204" pitchFamily="49" charset="0"/>
              </a:rPr>
              <a:t>- compares value only </a:t>
            </a:r>
            <a:r>
              <a:rPr lang="hu-HU" sz="1100" smtClean="0">
                <a:solidFill>
                  <a:srgbClr val="464547"/>
                </a:solidFill>
                <a:latin typeface="+mj-lt"/>
                <a:cs typeface="Consolas" panose="020B0609020204030204" pitchFamily="49" charset="0"/>
              </a:rPr>
              <a:t>(typecasts)</a:t>
            </a:r>
            <a:r>
              <a:rPr lang="hu-HU" sz="1800" smtClean="0">
                <a:solidFill>
                  <a:srgbClr val="2FC2D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hu-HU" sz="1800" smtClean="0">
                <a:solidFill>
                  <a:srgbClr val="2FC2D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hu-HU" sz="1800" smtClean="0">
                <a:solidFill>
                  <a:srgbClr val="2FC2D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=== </a:t>
            </a:r>
            <a:r>
              <a:rPr lang="hu-HU" sz="1800" smtClean="0">
                <a:solidFill>
                  <a:srgbClr val="46454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hu-HU" sz="1800" smtClean="0">
                <a:solidFill>
                  <a:srgbClr val="2FC2D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!== </a:t>
            </a:r>
            <a:r>
              <a:rPr lang="hu-HU" sz="1800" smtClean="0">
                <a:solidFill>
                  <a:srgbClr val="464547"/>
                </a:solidFill>
                <a:latin typeface="+mj-lt"/>
                <a:cs typeface="Consolas" panose="020B0609020204030204" pitchFamily="49" charset="0"/>
              </a:rPr>
              <a:t>- compares value and type</a:t>
            </a:r>
          </a:p>
          <a:p>
            <a:r>
              <a:rPr lang="hu-HU" sz="1800" smtClean="0">
                <a:solidFill>
                  <a:srgbClr val="2FC2D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typeof</a:t>
            </a:r>
            <a:br>
              <a:rPr lang="hu-HU" sz="1800" smtClean="0">
                <a:solidFill>
                  <a:srgbClr val="2FC2D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hu-HU" smtClean="0">
                <a:solidFill>
                  <a:srgbClr val="464547"/>
                </a:solidFill>
                <a:latin typeface="+mj-lt"/>
                <a:cs typeface="Consolas" panose="020B0609020204030204" pitchFamily="49" charset="0"/>
              </a:rPr>
              <a:t>Returns the type of the given expression as a String</a:t>
            </a:r>
            <a:br>
              <a:rPr lang="hu-HU" smtClean="0">
                <a:solidFill>
                  <a:srgbClr val="464547"/>
                </a:solidFill>
                <a:latin typeface="+mj-lt"/>
                <a:cs typeface="Consolas" panose="020B0609020204030204" pitchFamily="49" charset="0"/>
              </a:rPr>
            </a:br>
            <a:r>
              <a:rPr lang="hu-HU" sz="1400" smtClean="0">
                <a:solidFill>
                  <a:srgbClr val="2FC2D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typeof </a:t>
            </a:r>
            <a:r>
              <a:rPr lang="hu-HU" sz="1400" smtClean="0">
                <a:solidFill>
                  <a:srgbClr val="1A9CB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hu-HU" sz="1400" smtClean="0">
                <a:solidFill>
                  <a:srgbClr val="2FC2D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    </a:t>
            </a:r>
            <a:r>
              <a:rPr lang="hu-HU" sz="1400" smtClean="0">
                <a:solidFill>
                  <a:srgbClr val="46454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hu-HU" sz="1400">
                <a:solidFill>
                  <a:srgbClr val="46454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”</a:t>
            </a:r>
            <a:r>
              <a:rPr lang="hu-HU" sz="1400" smtClean="0">
                <a:solidFill>
                  <a:srgbClr val="46454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number”</a:t>
            </a:r>
            <a:br>
              <a:rPr lang="hu-HU" sz="1400" smtClean="0">
                <a:solidFill>
                  <a:srgbClr val="46454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hu-HU" sz="1400" smtClean="0">
                <a:solidFill>
                  <a:srgbClr val="2FC2D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typeof(</a:t>
            </a:r>
            <a:r>
              <a:rPr lang="hu-HU" sz="1400" smtClean="0">
                <a:solidFill>
                  <a:srgbClr val="1A9CB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r>
              <a:rPr lang="hu-HU" sz="1400" smtClean="0">
                <a:solidFill>
                  <a:srgbClr val="2FC2D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 </a:t>
            </a:r>
            <a:r>
              <a:rPr lang="hu-HU" sz="1400" smtClean="0">
                <a:solidFill>
                  <a:srgbClr val="46454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”object”</a:t>
            </a:r>
            <a:endParaRPr lang="hu-HU" sz="1800" smtClean="0">
              <a:solidFill>
                <a:srgbClr val="464547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hu-HU" sz="1800" smtClean="0">
                <a:solidFill>
                  <a:srgbClr val="2FC2D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parseInt(</a:t>
            </a:r>
            <a:r>
              <a:rPr lang="hu-HU" sz="1800" smtClean="0">
                <a:solidFill>
                  <a:srgbClr val="1A9CB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hu-HU" sz="1800" smtClean="0">
                <a:solidFill>
                  <a:srgbClr val="2FC2D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hu-HU" sz="1800" smtClean="0">
                <a:solidFill>
                  <a:srgbClr val="1A9CB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</a:t>
            </a:r>
            <a:r>
              <a:rPr lang="hu-HU" sz="1800" smtClean="0">
                <a:solidFill>
                  <a:srgbClr val="2FC2D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hu-HU" sz="1800" smtClean="0">
                <a:solidFill>
                  <a:srgbClr val="2FC2D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hu-HU" smtClean="0">
                <a:solidFill>
                  <a:srgbClr val="464547"/>
                </a:solidFill>
                <a:latin typeface="+mj-lt"/>
                <a:cs typeface="Consolas" panose="020B0609020204030204" pitchFamily="49" charset="0"/>
              </a:rPr>
              <a:t>Converts a string to an integer in a given base. Returns </a:t>
            </a:r>
            <a:r>
              <a:rPr lang="hu-HU" smtClean="0">
                <a:solidFill>
                  <a:srgbClr val="1A9CB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NaN</a:t>
            </a:r>
            <a:r>
              <a:rPr lang="hu-HU" smtClean="0">
                <a:solidFill>
                  <a:srgbClr val="464547"/>
                </a:solidFill>
                <a:latin typeface="+mj-lt"/>
                <a:cs typeface="Consolas" panose="020B0609020204030204" pitchFamily="49" charset="0"/>
              </a:rPr>
              <a:t> if fails.</a:t>
            </a:r>
            <a:br>
              <a:rPr lang="hu-HU" smtClean="0">
                <a:solidFill>
                  <a:srgbClr val="464547"/>
                </a:solidFill>
                <a:latin typeface="+mj-lt"/>
                <a:cs typeface="Consolas" panose="020B0609020204030204" pitchFamily="49" charset="0"/>
              </a:rPr>
            </a:br>
            <a:r>
              <a:rPr lang="hu-HU" sz="1400" smtClean="0">
                <a:solidFill>
                  <a:srgbClr val="2FC2D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parseInt(”</a:t>
            </a:r>
            <a:r>
              <a:rPr lang="hu-HU" sz="1400" smtClean="0">
                <a:solidFill>
                  <a:srgbClr val="1A9CB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hu-HU" sz="1400" smtClean="0">
                <a:solidFill>
                  <a:srgbClr val="2FC2D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”, </a:t>
            </a:r>
            <a:r>
              <a:rPr lang="hu-HU" sz="1400" smtClean="0">
                <a:solidFill>
                  <a:srgbClr val="1A9CB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</a:t>
            </a:r>
            <a:r>
              <a:rPr lang="hu-HU" sz="1400" smtClean="0">
                <a:solidFill>
                  <a:srgbClr val="2FC2D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    </a:t>
            </a:r>
            <a:r>
              <a:rPr lang="hu-HU" sz="1400" smtClean="0">
                <a:solidFill>
                  <a:srgbClr val="46454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5</a:t>
            </a:r>
            <a:br>
              <a:rPr lang="hu-HU" sz="1400" smtClean="0">
                <a:solidFill>
                  <a:srgbClr val="46454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hu-HU" sz="1400" smtClean="0">
                <a:solidFill>
                  <a:srgbClr val="2FC2D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parseInt(”</a:t>
            </a:r>
            <a:r>
              <a:rPr lang="hu-HU" sz="1400" smtClean="0">
                <a:solidFill>
                  <a:srgbClr val="1A9CB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bobby</a:t>
            </a:r>
            <a:r>
              <a:rPr lang="hu-HU" sz="1400" smtClean="0">
                <a:solidFill>
                  <a:srgbClr val="2FC2D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”, </a:t>
            </a:r>
            <a:r>
              <a:rPr lang="hu-HU" sz="1400" smtClean="0">
                <a:solidFill>
                  <a:srgbClr val="1A9CB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hu-HU" sz="1400" smtClean="0">
                <a:solidFill>
                  <a:srgbClr val="2FC2D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 </a:t>
            </a:r>
            <a:r>
              <a:rPr lang="hu-HU" sz="1400" smtClean="0">
                <a:solidFill>
                  <a:srgbClr val="46454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NaN</a:t>
            </a:r>
            <a:endParaRPr lang="hu-HU" sz="1800" smtClean="0">
              <a:solidFill>
                <a:srgbClr val="464547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endParaRPr lang="hu-HU" sz="1800" smtClean="0">
              <a:solidFill>
                <a:srgbClr val="464547"/>
              </a:solidFill>
              <a:latin typeface="+mj-lt"/>
            </a:endParaRPr>
          </a:p>
        </p:txBody>
      </p:sp>
      <p:sp>
        <p:nvSpPr>
          <p:cNvPr id="2" name="Szöveg helye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hu-HU" smtClean="0"/>
              <a:t>DATA TYPES &amp; OPERATIONS</a:t>
            </a:r>
            <a:endParaRPr lang="hu-HU"/>
          </a:p>
        </p:txBody>
      </p:sp>
      <p:pic>
        <p:nvPicPr>
          <p:cNvPr id="6" name="Picture 2" descr="http://slidenerd.com/wp-content/uploads/2014/09/Snap-2014-09-27-at-10.28.0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5492" y="1879014"/>
            <a:ext cx="3675676" cy="3693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3"/>
          <p:cNvSpPr txBox="1">
            <a:spLocks/>
          </p:cNvSpPr>
          <p:nvPr/>
        </p:nvSpPr>
        <p:spPr>
          <a:xfrm>
            <a:off x="418147" y="1240393"/>
            <a:ext cx="2643459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Clr>
                <a:schemeClr val="accent2"/>
              </a:buClr>
              <a:buFont typeface="Arial"/>
              <a:buNone/>
              <a:defRPr sz="1200" kern="1200">
                <a:solidFill>
                  <a:schemeClr val="bg1"/>
                </a:solidFill>
                <a:latin typeface="Arial Black"/>
                <a:ea typeface="+mn-ea"/>
                <a:cs typeface="Arial Black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 smtClean="0"/>
              <a:t>OTHER OPERATIONS</a:t>
            </a:r>
          </a:p>
        </p:txBody>
      </p:sp>
    </p:spTree>
    <p:extLst>
      <p:ext uri="{BB962C8B-B14F-4D97-AF65-F5344CB8AC3E}">
        <p14:creationId xmlns:p14="http://schemas.microsoft.com/office/powerpoint/2010/main" val="3575981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48" t="1" r="5748" b="1"/>
          <a:stretch/>
        </p:blipFill>
        <p:spPr>
          <a:xfrm>
            <a:off x="0" y="0"/>
            <a:ext cx="9144000" cy="6858000"/>
          </a:xfrm>
        </p:spPr>
      </p:pic>
      <p:sp>
        <p:nvSpPr>
          <p:cNvPr id="17" name="Text Placeholder 16"/>
          <p:cNvSpPr>
            <a:spLocks noGrp="1"/>
          </p:cNvSpPr>
          <p:nvPr>
            <p:ph type="body" sz="quarter" idx="17"/>
          </p:nvPr>
        </p:nvSpPr>
        <p:spPr>
          <a:xfrm>
            <a:off x="866629" y="3276170"/>
            <a:ext cx="2934073" cy="284693"/>
          </a:xfrm>
        </p:spPr>
        <p:txBody>
          <a:bodyPr/>
          <a:lstStyle/>
          <a:p>
            <a:r>
              <a:rPr lang="hu-HU" smtClean="0"/>
              <a:t>JavaScript – An Introduction</a:t>
            </a:r>
            <a:endParaRPr lang="en-US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8"/>
          </p:nvPr>
        </p:nvSpPr>
        <p:spPr>
          <a:xfrm>
            <a:off x="872405" y="3831947"/>
            <a:ext cx="2471510" cy="647100"/>
          </a:xfrm>
        </p:spPr>
        <p:txBody>
          <a:bodyPr/>
          <a:lstStyle/>
          <a:p>
            <a:r>
              <a:rPr lang="hu-HU" smtClean="0"/>
              <a:t>scopes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405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u-HU" sz="1800" b="1" smtClean="0">
                <a:solidFill>
                  <a:srgbClr val="1A9CB0"/>
                </a:solidFill>
              </a:rPr>
              <a:t>Scope</a:t>
            </a:r>
            <a:r>
              <a:rPr lang="hu-HU" sz="1800" smtClean="0"/>
              <a:t>: a segment of code where a variable or a function is accessible</a:t>
            </a:r>
          </a:p>
          <a:p>
            <a:r>
              <a:rPr lang="hu-HU" sz="1800" smtClean="0"/>
              <a:t>Unlike many other languages, JavaScript originally had no block scoping, only available from ES6</a:t>
            </a:r>
          </a:p>
          <a:p>
            <a:r>
              <a:rPr lang="hu-HU" sz="1800" smtClean="0"/>
              <a:t>The </a:t>
            </a:r>
            <a:r>
              <a:rPr lang="hu-HU" sz="1800" smtClean="0">
                <a:solidFill>
                  <a:srgbClr val="1A9CB0"/>
                </a:solidFill>
                <a:latin typeface="Consolas" panose="020B0609020204030204" pitchFamily="49" charset="0"/>
              </a:rPr>
              <a:t>var</a:t>
            </a:r>
            <a:r>
              <a:rPr lang="hu-HU" sz="1800" smtClean="0"/>
              <a:t> keyword</a:t>
            </a:r>
          </a:p>
          <a:p>
            <a:r>
              <a:rPr lang="hu-HU" sz="1800" smtClean="0"/>
              <a:t>Global scope vs. Function scope</a:t>
            </a:r>
          </a:p>
          <a:p>
            <a:pPr marL="0" indent="0">
              <a:buNone/>
            </a:pPr>
            <a:endParaRPr lang="hu-HU" sz="1800" smtClean="0"/>
          </a:p>
        </p:txBody>
      </p:sp>
      <p:sp>
        <p:nvSpPr>
          <p:cNvPr id="2" name="Szöveg helye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hu-HU" smtClean="0"/>
              <a:t>SCOPES</a:t>
            </a:r>
            <a:endParaRPr lang="hu-HU"/>
          </a:p>
        </p:txBody>
      </p:sp>
      <p:pic>
        <p:nvPicPr>
          <p:cNvPr id="6" name="Picture 2" descr="http://santini.io/perch/resources/javascript-code-1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510"/>
          <a:stretch/>
        </p:blipFill>
        <p:spPr bwMode="auto">
          <a:xfrm>
            <a:off x="5599898" y="932688"/>
            <a:ext cx="3536081" cy="5574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8369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937"/>
          <a:stretch/>
        </p:blipFill>
        <p:spPr>
          <a:xfrm>
            <a:off x="5715000" y="932688"/>
            <a:ext cx="3429000" cy="5569711"/>
          </a:xfr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u-HU" sz="1800" smtClean="0"/>
              <a:t>What is JavaScript?</a:t>
            </a:r>
            <a:endParaRPr lang="en-US" sz="1800"/>
          </a:p>
          <a:p>
            <a:r>
              <a:rPr lang="hu-HU" sz="1800" smtClean="0"/>
              <a:t>Identifiers &amp; Control Flow</a:t>
            </a:r>
          </a:p>
          <a:p>
            <a:r>
              <a:rPr lang="hu-HU" sz="1800" smtClean="0"/>
              <a:t>Data Types &amp; Operations</a:t>
            </a:r>
            <a:endParaRPr lang="hu-HU" sz="1800"/>
          </a:p>
          <a:p>
            <a:r>
              <a:rPr lang="hu-HU" sz="1800" smtClean="0"/>
              <a:t>Scopes</a:t>
            </a:r>
            <a:endParaRPr lang="en-US" sz="1800"/>
          </a:p>
          <a:p>
            <a:r>
              <a:rPr lang="hu-HU" sz="1800" smtClean="0"/>
              <a:t>Callbacks</a:t>
            </a:r>
            <a:r>
              <a:rPr lang="hu-HU" sz="1800"/>
              <a:t> </a:t>
            </a:r>
            <a:r>
              <a:rPr lang="hu-HU" sz="1800" smtClean="0"/>
              <a:t>&amp; IIFEs</a:t>
            </a:r>
          </a:p>
          <a:p>
            <a:r>
              <a:rPr lang="hu-HU" sz="1800" smtClean="0"/>
              <a:t>JSON</a:t>
            </a:r>
          </a:p>
          <a:p>
            <a:r>
              <a:rPr lang="hu-HU" sz="1800" smtClean="0"/>
              <a:t>Timers</a:t>
            </a:r>
          </a:p>
          <a:p>
            <a:r>
              <a:rPr lang="hu-HU" sz="1800" smtClean="0"/>
              <a:t>DOM Events</a:t>
            </a:r>
          </a:p>
          <a:p>
            <a:endParaRPr lang="hu-HU" sz="1800"/>
          </a:p>
          <a:p>
            <a:r>
              <a:rPr lang="hu-HU" sz="1800" b="1" smtClean="0"/>
              <a:t>Exercises!</a:t>
            </a:r>
            <a:endParaRPr lang="en-US" sz="1800" b="1" smtClean="0"/>
          </a:p>
        </p:txBody>
      </p:sp>
      <p:sp>
        <p:nvSpPr>
          <p:cNvPr id="2" name="Szöveg helye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hu-HU" smtClean="0"/>
              <a:t>AGENDA</a:t>
            </a:r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504602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zöveg helye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hu-HU" smtClean="0"/>
              <a:t>SCOPES</a:t>
            </a:r>
            <a:endParaRPr lang="hu-HU"/>
          </a:p>
        </p:txBody>
      </p:sp>
      <p:sp>
        <p:nvSpPr>
          <p:cNvPr id="7" name="Content Placeholder 1"/>
          <p:cNvSpPr>
            <a:spLocks noGrp="1"/>
          </p:cNvSpPr>
          <p:nvPr>
            <p:ph idx="1"/>
          </p:nvPr>
        </p:nvSpPr>
        <p:spPr>
          <a:xfrm>
            <a:off x="360363" y="1573215"/>
            <a:ext cx="4592637" cy="14629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spcAft>
                <a:spcPts val="1000"/>
              </a:spcAft>
              <a:buClr>
                <a:srgbClr val="2FC2D9"/>
              </a:buClr>
            </a:pPr>
            <a:r>
              <a:rPr lang="hu-HU" smtClean="0">
                <a:solidFill>
                  <a:srgbClr val="444444"/>
                </a:solidFill>
              </a:rPr>
              <a:t>A variable declared outside of a function or without the </a:t>
            </a:r>
            <a:r>
              <a:rPr lang="hu-HU" smtClean="0">
                <a:solidFill>
                  <a:srgbClr val="1A9CB0"/>
                </a:solidFill>
                <a:latin typeface="Consolas" panose="020B0609020204030204" pitchFamily="49" charset="0"/>
              </a:rPr>
              <a:t>var</a:t>
            </a:r>
            <a:r>
              <a:rPr lang="hu-HU" smtClean="0">
                <a:solidFill>
                  <a:srgbClr val="444444"/>
                </a:solidFill>
              </a:rPr>
              <a:t> keyword will be on the global scope</a:t>
            </a:r>
            <a:endParaRPr lang="en-US" smtClean="0">
              <a:solidFill>
                <a:srgbClr val="444444"/>
              </a:solidFill>
            </a:endParaRPr>
          </a:p>
          <a:p>
            <a:pPr marL="0" indent="0">
              <a:lnSpc>
                <a:spcPts val="2200"/>
              </a:lnSpc>
              <a:spcAft>
                <a:spcPts val="1000"/>
              </a:spcAft>
              <a:buNone/>
            </a:pPr>
            <a:endParaRPr lang="en-US">
              <a:solidFill>
                <a:srgbClr val="444444"/>
              </a:solidFill>
            </a:endParaRPr>
          </a:p>
        </p:txBody>
      </p:sp>
      <p:sp>
        <p:nvSpPr>
          <p:cNvPr id="9" name="Text Placeholder 3"/>
          <p:cNvSpPr txBox="1">
            <a:spLocks/>
          </p:cNvSpPr>
          <p:nvPr/>
        </p:nvSpPr>
        <p:spPr>
          <a:xfrm>
            <a:off x="418148" y="3031093"/>
            <a:ext cx="2011680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Clr>
                <a:schemeClr val="accent2"/>
              </a:buClr>
              <a:buFont typeface="Arial"/>
              <a:buNone/>
              <a:defRPr sz="1200" kern="1200">
                <a:solidFill>
                  <a:schemeClr val="bg1"/>
                </a:solidFill>
                <a:latin typeface="Arial Black"/>
                <a:ea typeface="+mn-ea"/>
                <a:cs typeface="Arial Black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 smtClean="0"/>
              <a:t>FUNCTION SCOPE</a:t>
            </a:r>
            <a:endParaRPr lang="en-US"/>
          </a:p>
        </p:txBody>
      </p:sp>
      <p:sp>
        <p:nvSpPr>
          <p:cNvPr id="13" name="Text Placeholder 3"/>
          <p:cNvSpPr txBox="1">
            <a:spLocks/>
          </p:cNvSpPr>
          <p:nvPr/>
        </p:nvSpPr>
        <p:spPr>
          <a:xfrm>
            <a:off x="418148" y="1240393"/>
            <a:ext cx="2011680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Clr>
                <a:schemeClr val="accent2"/>
              </a:buClr>
              <a:buFont typeface="Arial"/>
              <a:buNone/>
              <a:defRPr sz="1200" kern="1200">
                <a:solidFill>
                  <a:schemeClr val="bg1"/>
                </a:solidFill>
                <a:latin typeface="Arial Black"/>
                <a:ea typeface="+mn-ea"/>
                <a:cs typeface="Arial Black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 smtClean="0"/>
              <a:t>GLOBAL SCOPE</a:t>
            </a:r>
            <a:endParaRPr lang="en-US"/>
          </a:p>
        </p:txBody>
      </p:sp>
      <p:sp>
        <p:nvSpPr>
          <p:cNvPr id="14" name="Content Placeholder 1"/>
          <p:cNvSpPr txBox="1">
            <a:spLocks/>
          </p:cNvSpPr>
          <p:nvPr/>
        </p:nvSpPr>
        <p:spPr>
          <a:xfrm>
            <a:off x="360363" y="3351215"/>
            <a:ext cx="4592637" cy="1052596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173736" marR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600" kern="1200" baseline="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  <a:buClr>
                <a:srgbClr val="2FC2D9"/>
              </a:buClr>
            </a:pPr>
            <a:r>
              <a:rPr lang="hu-HU" smtClean="0">
                <a:solidFill>
                  <a:srgbClr val="444444"/>
                </a:solidFill>
              </a:rPr>
              <a:t>Variables declared inside functions will be on the function’s scope and only visible inside that function and in its nested functions.</a:t>
            </a:r>
            <a:endParaRPr lang="en-US">
              <a:solidFill>
                <a:srgbClr val="444444"/>
              </a:solidFill>
            </a:endParaRPr>
          </a:p>
        </p:txBody>
      </p:sp>
      <p:pic>
        <p:nvPicPr>
          <p:cNvPr id="10" name="Picture 2" descr="http://santini.io/perch/resources/javascript-code-1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510"/>
          <a:stretch/>
        </p:blipFill>
        <p:spPr bwMode="auto">
          <a:xfrm>
            <a:off x="5599898" y="932688"/>
            <a:ext cx="3536081" cy="5574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298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zöveg helye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hu-HU" smtClean="0"/>
              <a:t>SCOPES</a:t>
            </a:r>
            <a:endParaRPr lang="hu-HU"/>
          </a:p>
        </p:txBody>
      </p:sp>
      <p:sp>
        <p:nvSpPr>
          <p:cNvPr id="7" name="Content Placeholder 1"/>
          <p:cNvSpPr>
            <a:spLocks noGrp="1"/>
          </p:cNvSpPr>
          <p:nvPr>
            <p:ph idx="1"/>
          </p:nvPr>
        </p:nvSpPr>
        <p:spPr>
          <a:xfrm>
            <a:off x="360363" y="1573215"/>
            <a:ext cx="4592637" cy="4141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buClr>
                <a:srgbClr val="2FC2D9"/>
              </a:buClr>
            </a:pPr>
            <a:r>
              <a:rPr lang="hu-HU" smtClean="0">
                <a:solidFill>
                  <a:srgbClr val="444444"/>
                </a:solidFill>
              </a:rPr>
              <a:t>In JavaScript, a variable can be declared after it has been used</a:t>
            </a:r>
            <a:r>
              <a:rPr lang="hu-HU">
                <a:solidFill>
                  <a:srgbClr val="444444"/>
                </a:solidFill>
              </a:rPr>
              <a:t/>
            </a:r>
            <a:br>
              <a:rPr lang="hu-HU">
                <a:solidFill>
                  <a:srgbClr val="444444"/>
                </a:solidFill>
              </a:rPr>
            </a:br>
            <a:r>
              <a:rPr lang="hu-HU" sz="1400" smtClean="0">
                <a:solidFill>
                  <a:srgbClr val="444444"/>
                </a:solidFill>
              </a:rPr>
              <a:t>  </a:t>
            </a:r>
            <a:r>
              <a:rPr lang="hu-HU" sz="1400" smtClean="0">
                <a:solidFill>
                  <a:srgbClr val="2FC2D9"/>
                </a:solidFill>
                <a:latin typeface="Consolas" panose="020B0609020204030204" pitchFamily="49" charset="0"/>
              </a:rPr>
              <a:t>x = 5;</a:t>
            </a:r>
            <a:br>
              <a:rPr lang="hu-HU" sz="1400" smtClean="0">
                <a:solidFill>
                  <a:srgbClr val="2FC2D9"/>
                </a:solidFill>
                <a:latin typeface="Consolas" panose="020B0609020204030204" pitchFamily="49" charset="0"/>
              </a:rPr>
            </a:br>
            <a:r>
              <a:rPr lang="hu-HU" sz="1400">
                <a:solidFill>
                  <a:srgbClr val="2FC2D9"/>
                </a:solidFill>
                <a:latin typeface="Consolas" panose="020B0609020204030204" pitchFamily="49" charset="0"/>
              </a:rPr>
              <a:t> console.log(x); </a:t>
            </a:r>
            <a:r>
              <a:rPr lang="hu-HU" sz="1400">
                <a:solidFill>
                  <a:srgbClr val="464547"/>
                </a:solidFill>
                <a:latin typeface="Consolas" panose="020B0609020204030204" pitchFamily="49" charset="0"/>
              </a:rPr>
              <a:t>// 5</a:t>
            </a:r>
            <a:r>
              <a:rPr lang="hu-HU" sz="1400" smtClean="0">
                <a:solidFill>
                  <a:srgbClr val="2FC2D9"/>
                </a:solidFill>
                <a:latin typeface="Consolas" panose="020B0609020204030204" pitchFamily="49" charset="0"/>
              </a:rPr>
              <a:t/>
            </a:r>
            <a:br>
              <a:rPr lang="hu-HU" sz="1400" smtClean="0">
                <a:solidFill>
                  <a:srgbClr val="2FC2D9"/>
                </a:solidFill>
                <a:latin typeface="Consolas" panose="020B0609020204030204" pitchFamily="49" charset="0"/>
              </a:rPr>
            </a:br>
            <a:r>
              <a:rPr lang="hu-HU" sz="1400" smtClean="0">
                <a:solidFill>
                  <a:srgbClr val="2FC2D9"/>
                </a:solidFill>
                <a:latin typeface="Consolas" panose="020B0609020204030204" pitchFamily="49" charset="0"/>
              </a:rPr>
              <a:t> var x;</a:t>
            </a:r>
          </a:p>
          <a:p>
            <a:pPr>
              <a:lnSpc>
                <a:spcPct val="130000"/>
              </a:lnSpc>
              <a:buClr>
                <a:srgbClr val="2FC2D9"/>
              </a:buClr>
            </a:pPr>
            <a:r>
              <a:rPr lang="hu-HU" smtClean="0">
                <a:solidFill>
                  <a:srgbClr val="464547"/>
                </a:solidFill>
                <a:latin typeface="+mj-lt"/>
              </a:rPr>
              <a:t>JavaScript has a default behavior to move every declaration to the top of the current scope.</a:t>
            </a:r>
            <a:br>
              <a:rPr lang="hu-HU" smtClean="0">
                <a:solidFill>
                  <a:srgbClr val="464547"/>
                </a:solidFill>
                <a:latin typeface="+mj-lt"/>
              </a:rPr>
            </a:br>
            <a:r>
              <a:rPr lang="hu-HU" smtClean="0">
                <a:solidFill>
                  <a:srgbClr val="464547"/>
                </a:solidFill>
                <a:latin typeface="+mj-lt"/>
              </a:rPr>
              <a:t>This is called </a:t>
            </a:r>
            <a:r>
              <a:rPr lang="hu-HU" b="1" smtClean="0">
                <a:solidFill>
                  <a:srgbClr val="464547"/>
                </a:solidFill>
                <a:latin typeface="+mj-lt"/>
              </a:rPr>
              <a:t>hoisting</a:t>
            </a:r>
            <a:r>
              <a:rPr lang="hu-HU" smtClean="0">
                <a:solidFill>
                  <a:srgbClr val="464547"/>
                </a:solidFill>
                <a:latin typeface="+mj-lt"/>
              </a:rPr>
              <a:t>.</a:t>
            </a:r>
            <a:br>
              <a:rPr lang="hu-HU" smtClean="0">
                <a:solidFill>
                  <a:srgbClr val="464547"/>
                </a:solidFill>
                <a:latin typeface="+mj-lt"/>
              </a:rPr>
            </a:br>
            <a:r>
              <a:rPr lang="hu-HU" smtClean="0">
                <a:solidFill>
                  <a:srgbClr val="2FC2D9"/>
                </a:solidFill>
                <a:latin typeface="Consolas" panose="020B0609020204030204" pitchFamily="49" charset="0"/>
              </a:rPr>
              <a:t> </a:t>
            </a:r>
            <a:r>
              <a:rPr lang="hu-HU">
                <a:solidFill>
                  <a:srgbClr val="2FC2D9"/>
                </a:solidFill>
                <a:latin typeface="Consolas" panose="020B0609020204030204" pitchFamily="49" charset="0"/>
              </a:rPr>
              <a:t>var x;</a:t>
            </a:r>
            <a:r>
              <a:rPr lang="hu-HU" sz="1400" smtClean="0">
                <a:solidFill>
                  <a:srgbClr val="464547"/>
                </a:solidFill>
                <a:latin typeface="+mj-lt"/>
              </a:rPr>
              <a:t/>
            </a:r>
            <a:br>
              <a:rPr lang="hu-HU" sz="1400" smtClean="0">
                <a:solidFill>
                  <a:srgbClr val="464547"/>
                </a:solidFill>
                <a:latin typeface="+mj-lt"/>
              </a:rPr>
            </a:br>
            <a:r>
              <a:rPr lang="hu-HU" smtClean="0">
                <a:solidFill>
                  <a:srgbClr val="464547"/>
                </a:solidFill>
                <a:latin typeface="+mj-lt"/>
              </a:rPr>
              <a:t>  </a:t>
            </a:r>
            <a:r>
              <a:rPr lang="hu-HU" sz="1400" smtClean="0">
                <a:solidFill>
                  <a:srgbClr val="2FC2D9"/>
                </a:solidFill>
                <a:latin typeface="Consolas" panose="020B0609020204030204" pitchFamily="49" charset="0"/>
              </a:rPr>
              <a:t>x </a:t>
            </a:r>
            <a:r>
              <a:rPr lang="hu-HU" sz="1400">
                <a:solidFill>
                  <a:srgbClr val="2FC2D9"/>
                </a:solidFill>
                <a:latin typeface="Consolas" panose="020B0609020204030204" pitchFamily="49" charset="0"/>
              </a:rPr>
              <a:t>= 5;</a:t>
            </a:r>
            <a:br>
              <a:rPr lang="hu-HU" sz="1400">
                <a:solidFill>
                  <a:srgbClr val="2FC2D9"/>
                </a:solidFill>
                <a:latin typeface="Consolas" panose="020B0609020204030204" pitchFamily="49" charset="0"/>
              </a:rPr>
            </a:br>
            <a:r>
              <a:rPr lang="hu-HU" sz="1400">
                <a:solidFill>
                  <a:srgbClr val="2FC2D9"/>
                </a:solidFill>
                <a:latin typeface="Consolas" panose="020B0609020204030204" pitchFamily="49" charset="0"/>
              </a:rPr>
              <a:t> console.log(x); </a:t>
            </a:r>
            <a:r>
              <a:rPr lang="hu-HU" sz="1400">
                <a:solidFill>
                  <a:srgbClr val="464547"/>
                </a:solidFill>
                <a:latin typeface="Consolas" panose="020B0609020204030204" pitchFamily="49" charset="0"/>
              </a:rPr>
              <a:t>// 5</a:t>
            </a:r>
            <a:r>
              <a:rPr lang="hu-HU" sz="1400">
                <a:solidFill>
                  <a:srgbClr val="2FC2D9"/>
                </a:solidFill>
                <a:latin typeface="Consolas" panose="020B0609020204030204" pitchFamily="49" charset="0"/>
              </a:rPr>
              <a:t/>
            </a:r>
            <a:br>
              <a:rPr lang="hu-HU" sz="1400">
                <a:solidFill>
                  <a:srgbClr val="2FC2D9"/>
                </a:solidFill>
                <a:latin typeface="Consolas" panose="020B0609020204030204" pitchFamily="49" charset="0"/>
              </a:rPr>
            </a:br>
            <a:endParaRPr lang="hu-HU" sz="1400">
              <a:solidFill>
                <a:srgbClr val="2FC2D9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 Placeholder 3"/>
          <p:cNvSpPr txBox="1">
            <a:spLocks/>
          </p:cNvSpPr>
          <p:nvPr/>
        </p:nvSpPr>
        <p:spPr>
          <a:xfrm>
            <a:off x="418148" y="1240393"/>
            <a:ext cx="2011680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Clr>
                <a:schemeClr val="accent2"/>
              </a:buClr>
              <a:buFont typeface="Arial"/>
              <a:buNone/>
              <a:defRPr sz="1200" kern="1200">
                <a:solidFill>
                  <a:schemeClr val="bg1"/>
                </a:solidFill>
                <a:latin typeface="Arial Black"/>
                <a:ea typeface="+mn-ea"/>
                <a:cs typeface="Arial Black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 smtClean="0"/>
              <a:t>HOISTING</a:t>
            </a:r>
            <a:endParaRPr lang="en-US"/>
          </a:p>
        </p:txBody>
      </p:sp>
      <p:pic>
        <p:nvPicPr>
          <p:cNvPr id="10" name="Picture 2" descr="http://santini.io/perch/resources/javascript-code-1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510"/>
          <a:stretch/>
        </p:blipFill>
        <p:spPr bwMode="auto">
          <a:xfrm>
            <a:off x="5599898" y="932688"/>
            <a:ext cx="3536081" cy="5574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0845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zöveg helye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hu-HU" smtClean="0"/>
              <a:t>SCOPES</a:t>
            </a:r>
            <a:endParaRPr lang="hu-HU"/>
          </a:p>
        </p:txBody>
      </p:sp>
      <p:sp>
        <p:nvSpPr>
          <p:cNvPr id="13" name="Text Placeholder 3"/>
          <p:cNvSpPr txBox="1">
            <a:spLocks/>
          </p:cNvSpPr>
          <p:nvPr/>
        </p:nvSpPr>
        <p:spPr>
          <a:xfrm>
            <a:off x="418148" y="1240393"/>
            <a:ext cx="2011680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Clr>
                <a:schemeClr val="accent2"/>
              </a:buClr>
              <a:buFont typeface="Arial"/>
              <a:buNone/>
              <a:defRPr sz="1200" kern="1200">
                <a:solidFill>
                  <a:schemeClr val="bg1"/>
                </a:solidFill>
                <a:latin typeface="Arial Black"/>
                <a:ea typeface="+mn-ea"/>
                <a:cs typeface="Arial Black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 smtClean="0"/>
              <a:t>HOISTING</a:t>
            </a:r>
            <a:endParaRPr lang="en-US"/>
          </a:p>
        </p:txBody>
      </p:sp>
      <p:pic>
        <p:nvPicPr>
          <p:cNvPr id="10" name="Picture 2" descr="http://santini.io/perch/resources/javascript-code-1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510"/>
          <a:stretch/>
        </p:blipFill>
        <p:spPr bwMode="auto">
          <a:xfrm>
            <a:off x="5599898" y="932688"/>
            <a:ext cx="3536081" cy="5574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0628279"/>
              </p:ext>
            </p:extLst>
          </p:nvPr>
        </p:nvGraphicFramePr>
        <p:xfrm>
          <a:off x="418146" y="1843565"/>
          <a:ext cx="5052622" cy="27909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6311"/>
                <a:gridCol w="2526311"/>
              </a:tblGrid>
              <a:tr h="425340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Source code</a:t>
                      </a:r>
                      <a:endParaRPr lang="hu-HU" sz="1100" dirty="0"/>
                    </a:p>
                  </a:txBody>
                  <a:tcPr marL="56481" marR="56481" marT="28240" marB="28240"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After</a:t>
                      </a:r>
                      <a:r>
                        <a:rPr lang="en-US" sz="1100" baseline="0" dirty="0" smtClean="0"/>
                        <a:t> hoisting</a:t>
                      </a:r>
                      <a:endParaRPr lang="hu-HU" sz="1100" dirty="0"/>
                    </a:p>
                  </a:txBody>
                  <a:tcPr marL="56481" marR="56481" marT="28240" marB="28240"/>
                </a:tc>
              </a:tr>
              <a:tr h="2365618">
                <a:tc>
                  <a:txBody>
                    <a:bodyPr/>
                    <a:lstStyle/>
                    <a:p>
                      <a:pPr rtl="0" fontAlgn="base"/>
                      <a:r>
                        <a:rPr lang="en-US" sz="1100" b="0" i="0" kern="1200" dirty="0" smtClean="0">
                          <a:solidFill>
                            <a:schemeClr val="dk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test</a:t>
                      </a:r>
                      <a:r>
                        <a:rPr lang="hu-HU" sz="1100" b="0" i="0" kern="1200" dirty="0" smtClean="0">
                          <a:solidFill>
                            <a:schemeClr val="dk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();</a:t>
                      </a:r>
                      <a:r>
                        <a:rPr lang="en-US" sz="1100" b="0" i="0" kern="1200" dirty="0" smtClean="0">
                          <a:solidFill>
                            <a:schemeClr val="dk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 // 'test1'</a:t>
                      </a:r>
                    </a:p>
                    <a:p>
                      <a:pPr rtl="0" fontAlgn="base"/>
                      <a:r>
                        <a:rPr lang="hu-HU" sz="1100" b="0" i="0" kern="1200" dirty="0" smtClean="0">
                          <a:solidFill>
                            <a:schemeClr val="dk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  </a:t>
                      </a:r>
                    </a:p>
                    <a:p>
                      <a:pPr rtl="0" fontAlgn="base"/>
                      <a:r>
                        <a:rPr lang="hu-HU" sz="11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function</a:t>
                      </a:r>
                      <a:r>
                        <a:rPr lang="hu-HU" sz="1100" b="0" i="0" kern="1200" dirty="0" smtClean="0">
                          <a:solidFill>
                            <a:schemeClr val="dk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1100" b="0" i="0" kern="1200" dirty="0" smtClean="0">
                          <a:solidFill>
                            <a:schemeClr val="dk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test</a:t>
                      </a:r>
                      <a:r>
                        <a:rPr lang="hu-HU" sz="1100" b="0" i="0" kern="1200" dirty="0" smtClean="0">
                          <a:solidFill>
                            <a:schemeClr val="dk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() {</a:t>
                      </a:r>
                    </a:p>
                    <a:p>
                      <a:pPr rtl="0" fontAlgn="base"/>
                      <a:r>
                        <a:rPr lang="en-US" sz="1100" b="0" i="0" kern="1200" dirty="0" smtClean="0">
                          <a:solidFill>
                            <a:schemeClr val="dk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  </a:t>
                      </a:r>
                      <a:r>
                        <a:rPr lang="hu-HU" sz="11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console.log</a:t>
                      </a:r>
                      <a:r>
                        <a:rPr lang="hu-HU" sz="1100" b="0" i="0" kern="1200" dirty="0" smtClean="0">
                          <a:solidFill>
                            <a:schemeClr val="dk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(</a:t>
                      </a:r>
                      <a:r>
                        <a:rPr lang="en-US" sz="1100" b="0" i="0" kern="1200" dirty="0" smtClean="0">
                          <a:solidFill>
                            <a:schemeClr val="dk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'test1'</a:t>
                      </a:r>
                      <a:r>
                        <a:rPr lang="hu-HU" sz="1100" b="0" i="0" kern="1200" dirty="0" smtClean="0">
                          <a:solidFill>
                            <a:schemeClr val="dk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);</a:t>
                      </a:r>
                    </a:p>
                    <a:p>
                      <a:pPr rtl="0" fontAlgn="base"/>
                      <a:r>
                        <a:rPr lang="hu-HU" sz="1100" b="0" i="0" kern="1200" dirty="0" smtClean="0">
                          <a:solidFill>
                            <a:schemeClr val="dk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} </a:t>
                      </a:r>
                    </a:p>
                    <a:p>
                      <a:pPr rtl="0" fontAlgn="base"/>
                      <a:r>
                        <a:rPr lang="hu-HU" sz="1100" b="0" i="0" kern="1200" dirty="0" smtClean="0">
                          <a:solidFill>
                            <a:schemeClr val="dk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 </a:t>
                      </a:r>
                    </a:p>
                    <a:p>
                      <a:pPr rtl="0" fontAlgn="base"/>
                      <a:r>
                        <a:rPr lang="hu-HU" sz="1100" b="0" i="0" kern="1200" dirty="0" smtClean="0">
                          <a:solidFill>
                            <a:schemeClr val="dk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var </a:t>
                      </a:r>
                      <a:r>
                        <a:rPr lang="en-US" sz="1100" b="0" i="0" kern="1200" dirty="0" smtClean="0">
                          <a:solidFill>
                            <a:schemeClr val="dk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test</a:t>
                      </a:r>
                      <a:r>
                        <a:rPr lang="hu-HU" sz="1100" b="0" i="0" kern="1200" dirty="0" smtClean="0">
                          <a:solidFill>
                            <a:schemeClr val="dk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 = </a:t>
                      </a:r>
                      <a:r>
                        <a:rPr lang="hu-HU" sz="11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function</a:t>
                      </a:r>
                      <a:r>
                        <a:rPr lang="hu-HU" sz="1100" b="0" i="0" kern="1200" dirty="0" smtClean="0">
                          <a:solidFill>
                            <a:schemeClr val="dk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() {</a:t>
                      </a:r>
                    </a:p>
                    <a:p>
                      <a:pPr rtl="0" fontAlgn="base"/>
                      <a:r>
                        <a:rPr lang="hu-HU" sz="1100" b="0" i="0" kern="1200" dirty="0" smtClean="0">
                          <a:solidFill>
                            <a:schemeClr val="dk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  </a:t>
                      </a:r>
                      <a:r>
                        <a:rPr lang="hu-HU" sz="11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console.log</a:t>
                      </a:r>
                      <a:r>
                        <a:rPr lang="hu-HU" sz="1100" b="0" i="0" kern="1200" dirty="0" smtClean="0">
                          <a:solidFill>
                            <a:schemeClr val="dk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(</a:t>
                      </a:r>
                      <a:r>
                        <a:rPr lang="en-US" sz="1100" b="0" i="0" kern="1200" dirty="0" smtClean="0">
                          <a:solidFill>
                            <a:schemeClr val="dk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'test2'</a:t>
                      </a:r>
                      <a:r>
                        <a:rPr lang="hu-HU" sz="1100" b="0" i="0" kern="1200" dirty="0" smtClean="0">
                          <a:solidFill>
                            <a:schemeClr val="dk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);</a:t>
                      </a:r>
                    </a:p>
                    <a:p>
                      <a:pPr rtl="0" fontAlgn="base"/>
                      <a:r>
                        <a:rPr lang="hu-HU" sz="1100" b="0" i="0" kern="1200" dirty="0" smtClean="0">
                          <a:solidFill>
                            <a:schemeClr val="dk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};</a:t>
                      </a:r>
                    </a:p>
                    <a:p>
                      <a:endParaRPr lang="hu-HU" sz="1100" dirty="0"/>
                    </a:p>
                  </a:txBody>
                  <a:tcPr marL="56481" marR="56481" marT="28240" marB="28240"/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hu-HU" sz="11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function</a:t>
                      </a:r>
                      <a:r>
                        <a:rPr lang="hu-HU" sz="1100" b="0" i="0" kern="1200" dirty="0" smtClean="0">
                          <a:solidFill>
                            <a:schemeClr val="dk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1100" b="0" i="0" kern="1200" dirty="0" smtClean="0">
                          <a:solidFill>
                            <a:schemeClr val="dk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test</a:t>
                      </a:r>
                      <a:r>
                        <a:rPr lang="hu-HU" sz="1100" b="0" i="0" kern="1200" dirty="0" smtClean="0">
                          <a:solidFill>
                            <a:schemeClr val="dk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() {</a:t>
                      </a:r>
                    </a:p>
                    <a:p>
                      <a:pPr rtl="0" fontAlgn="base"/>
                      <a:r>
                        <a:rPr lang="en-US" sz="1100" b="0" i="0" kern="1200" dirty="0" smtClean="0">
                          <a:solidFill>
                            <a:schemeClr val="dk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  </a:t>
                      </a:r>
                      <a:r>
                        <a:rPr lang="hu-HU" sz="11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console.log</a:t>
                      </a:r>
                      <a:r>
                        <a:rPr lang="hu-HU" sz="1100" b="0" i="0" kern="1200" dirty="0" smtClean="0">
                          <a:solidFill>
                            <a:schemeClr val="dk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(</a:t>
                      </a:r>
                      <a:r>
                        <a:rPr lang="en-US" sz="1100" b="0" i="0" kern="1200" dirty="0" smtClean="0">
                          <a:solidFill>
                            <a:schemeClr val="dk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'test1'</a:t>
                      </a:r>
                      <a:r>
                        <a:rPr lang="hu-HU" sz="1100" b="0" i="0" kern="1200" dirty="0" smtClean="0">
                          <a:solidFill>
                            <a:schemeClr val="dk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);</a:t>
                      </a:r>
                    </a:p>
                    <a:p>
                      <a:pPr rtl="0" fontAlgn="base"/>
                      <a:r>
                        <a:rPr lang="hu-HU" sz="1100" b="0" i="0" kern="1200" dirty="0" smtClean="0">
                          <a:solidFill>
                            <a:schemeClr val="dk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} </a:t>
                      </a:r>
                    </a:p>
                    <a:p>
                      <a:endParaRPr lang="en-US" sz="1100" dirty="0" smtClean="0"/>
                    </a:p>
                    <a:p>
                      <a:r>
                        <a:rPr lang="hu-HU" sz="1100" b="0" i="0" kern="1200" dirty="0" smtClean="0">
                          <a:solidFill>
                            <a:schemeClr val="dk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var </a:t>
                      </a:r>
                      <a:r>
                        <a:rPr lang="en-US" sz="1100" b="0" i="0" kern="1200" dirty="0" smtClean="0">
                          <a:solidFill>
                            <a:schemeClr val="dk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test;</a:t>
                      </a:r>
                    </a:p>
                    <a:p>
                      <a:endParaRPr lang="en-US" sz="1100" dirty="0" smtClean="0"/>
                    </a:p>
                    <a:p>
                      <a:pPr rtl="0" fontAlgn="base"/>
                      <a:r>
                        <a:rPr lang="en-US" sz="1100" b="0" i="0" kern="1200" dirty="0" smtClean="0">
                          <a:solidFill>
                            <a:schemeClr val="dk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test</a:t>
                      </a:r>
                      <a:r>
                        <a:rPr lang="hu-HU" sz="1100" b="0" i="0" kern="1200" dirty="0" smtClean="0">
                          <a:solidFill>
                            <a:schemeClr val="dk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();</a:t>
                      </a:r>
                      <a:endParaRPr lang="en-US" sz="1100" b="0" i="0" kern="1200" dirty="0" smtClean="0">
                        <a:solidFill>
                          <a:schemeClr val="dk1"/>
                        </a:solidFill>
                        <a:effectLst/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  <a:p>
                      <a:endParaRPr lang="en-US" sz="1100" dirty="0" smtClean="0"/>
                    </a:p>
                    <a:p>
                      <a:pPr rtl="0" fontAlgn="base"/>
                      <a:r>
                        <a:rPr lang="en-US" sz="1100" b="0" i="0" kern="1200" dirty="0" smtClean="0">
                          <a:solidFill>
                            <a:schemeClr val="dk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test</a:t>
                      </a:r>
                      <a:r>
                        <a:rPr lang="hu-HU" sz="1100" b="0" i="0" kern="1200" dirty="0" smtClean="0">
                          <a:solidFill>
                            <a:schemeClr val="dk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 = </a:t>
                      </a:r>
                      <a:r>
                        <a:rPr lang="hu-HU" sz="11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function</a:t>
                      </a:r>
                      <a:r>
                        <a:rPr lang="hu-HU" sz="1100" b="0" i="0" kern="1200" dirty="0" smtClean="0">
                          <a:solidFill>
                            <a:schemeClr val="dk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() {</a:t>
                      </a:r>
                    </a:p>
                    <a:p>
                      <a:pPr rtl="0" fontAlgn="base"/>
                      <a:r>
                        <a:rPr lang="hu-HU" sz="1100" b="0" i="0" kern="1200" dirty="0" smtClean="0">
                          <a:solidFill>
                            <a:schemeClr val="dk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  </a:t>
                      </a:r>
                      <a:r>
                        <a:rPr lang="hu-HU" sz="11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console.log</a:t>
                      </a:r>
                      <a:r>
                        <a:rPr lang="hu-HU" sz="1100" b="0" i="0" kern="1200" dirty="0" smtClean="0">
                          <a:solidFill>
                            <a:schemeClr val="dk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(</a:t>
                      </a:r>
                      <a:r>
                        <a:rPr lang="en-US" sz="1100" b="0" i="0" kern="1200" dirty="0" smtClean="0">
                          <a:solidFill>
                            <a:schemeClr val="dk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'test2'</a:t>
                      </a:r>
                      <a:r>
                        <a:rPr lang="hu-HU" sz="1100" b="0" i="0" kern="1200" dirty="0" smtClean="0">
                          <a:solidFill>
                            <a:schemeClr val="dk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);</a:t>
                      </a:r>
                    </a:p>
                    <a:p>
                      <a:pPr rtl="0" fontAlgn="base"/>
                      <a:r>
                        <a:rPr lang="hu-HU" sz="1100" b="0" i="0" kern="1200" dirty="0" smtClean="0">
                          <a:solidFill>
                            <a:schemeClr val="dk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};</a:t>
                      </a:r>
                      <a:endParaRPr lang="hu-HU" sz="1100" dirty="0"/>
                    </a:p>
                  </a:txBody>
                  <a:tcPr marL="56481" marR="56481" marT="28240" marB="2824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23086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48" t="1" r="5748" b="1"/>
          <a:stretch/>
        </p:blipFill>
        <p:spPr>
          <a:xfrm>
            <a:off x="0" y="0"/>
            <a:ext cx="9144000" cy="6858000"/>
          </a:xfrm>
        </p:spPr>
      </p:pic>
      <p:sp>
        <p:nvSpPr>
          <p:cNvPr id="17" name="Text Placeholder 16"/>
          <p:cNvSpPr>
            <a:spLocks noGrp="1"/>
          </p:cNvSpPr>
          <p:nvPr>
            <p:ph type="body" sz="quarter" idx="17"/>
          </p:nvPr>
        </p:nvSpPr>
        <p:spPr>
          <a:xfrm>
            <a:off x="866629" y="3276170"/>
            <a:ext cx="2934073" cy="284693"/>
          </a:xfrm>
        </p:spPr>
        <p:txBody>
          <a:bodyPr/>
          <a:lstStyle/>
          <a:p>
            <a:r>
              <a:rPr lang="hu-HU" smtClean="0"/>
              <a:t>JavaScript – An Introduction</a:t>
            </a:r>
            <a:endParaRPr lang="en-US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8"/>
          </p:nvPr>
        </p:nvSpPr>
        <p:spPr>
          <a:xfrm>
            <a:off x="872405" y="3831947"/>
            <a:ext cx="5726119" cy="647100"/>
          </a:xfrm>
        </p:spPr>
        <p:txBody>
          <a:bodyPr/>
          <a:lstStyle/>
          <a:p>
            <a:r>
              <a:rPr lang="hu-HU" smtClean="0"/>
              <a:t>callbacks &amp; IIFE</a:t>
            </a:r>
            <a:r>
              <a:rPr lang="hu-HU" sz="2800" smtClean="0"/>
              <a:t>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522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u-HU" sz="1800" smtClean="0"/>
              <a:t>In JavaScript, functions can be used in a very flexible manner</a:t>
            </a:r>
          </a:p>
          <a:p>
            <a:r>
              <a:rPr lang="hu-HU" sz="1800" smtClean="0"/>
              <a:t>Functions are </a:t>
            </a:r>
            <a:r>
              <a:rPr lang="hu-HU" sz="1800" b="1" smtClean="0"/>
              <a:t>first-class citizens</a:t>
            </a:r>
            <a:r>
              <a:rPr lang="hu-HU" sz="1800" smtClean="0"/>
              <a:t> of the language:</a:t>
            </a:r>
          </a:p>
          <a:p>
            <a:pPr lvl="1"/>
            <a:r>
              <a:rPr lang="hu-HU" sz="1800" smtClean="0"/>
              <a:t>they do not have any special status and are treated just like variables</a:t>
            </a:r>
          </a:p>
          <a:p>
            <a:pPr lvl="1"/>
            <a:r>
              <a:rPr lang="hu-HU" sz="1800" smtClean="0"/>
              <a:t>you can pass them as arguments to other functions</a:t>
            </a:r>
          </a:p>
          <a:p>
            <a:pPr lvl="1"/>
            <a:r>
              <a:rPr lang="hu-HU" sz="1800" smtClean="0"/>
              <a:t>you can return them from other functions</a:t>
            </a:r>
          </a:p>
          <a:p>
            <a:pPr lvl="1"/>
            <a:r>
              <a:rPr lang="hu-HU" sz="1800" smtClean="0"/>
              <a:t>can store them in variables and data structures</a:t>
            </a:r>
          </a:p>
        </p:txBody>
      </p:sp>
      <p:sp>
        <p:nvSpPr>
          <p:cNvPr id="2" name="Szöveg helye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hu-HU" smtClean="0"/>
              <a:t>CALLBACKS&amp; IIFEs</a:t>
            </a:r>
            <a:endParaRPr lang="hu-HU"/>
          </a:p>
        </p:txBody>
      </p:sp>
      <p:pic>
        <p:nvPicPr>
          <p:cNvPr id="1028" name="Picture 4" descr="http://colintoh.com/content/blog/10-staying-sane-with-asynchronous-programming-promises-and-generators/feature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75765"/>
          <a:stretch/>
        </p:blipFill>
        <p:spPr bwMode="auto">
          <a:xfrm>
            <a:off x="5021035" y="932688"/>
            <a:ext cx="4181687" cy="5577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8412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zöveg helye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hu-HU" smtClean="0"/>
              <a:t>CALLBACKS</a:t>
            </a:r>
            <a:r>
              <a:rPr lang="hu-HU"/>
              <a:t> </a:t>
            </a:r>
            <a:r>
              <a:rPr lang="hu-HU" smtClean="0"/>
              <a:t>&amp; IIFEs</a:t>
            </a:r>
            <a:endParaRPr lang="hu-HU"/>
          </a:p>
        </p:txBody>
      </p:sp>
      <p:pic>
        <p:nvPicPr>
          <p:cNvPr id="1028" name="Picture 4" descr="http://colintoh.com/content/blog/10-staying-sane-with-asynchronous-programming-promises-and-generators/feature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75765"/>
          <a:stretch/>
        </p:blipFill>
        <p:spPr bwMode="auto">
          <a:xfrm>
            <a:off x="5021035" y="932688"/>
            <a:ext cx="4181687" cy="5577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18148" y="1612059"/>
            <a:ext cx="4230052" cy="4766970"/>
          </a:xfrm>
        </p:spPr>
        <p:txBody>
          <a:bodyPr>
            <a:normAutofit/>
          </a:bodyPr>
          <a:lstStyle/>
          <a:p>
            <a:r>
              <a:rPr lang="hu-HU" sz="1800" b="1" smtClean="0">
                <a:solidFill>
                  <a:srgbClr val="464547"/>
                </a:solidFill>
                <a:latin typeface="+mj-lt"/>
              </a:rPr>
              <a:t>Callbacks</a:t>
            </a:r>
            <a:r>
              <a:rPr lang="hu-HU" sz="1800" smtClean="0">
                <a:solidFill>
                  <a:srgbClr val="464547"/>
                </a:solidFill>
                <a:latin typeface="+mj-lt"/>
              </a:rPr>
              <a:t> are essentially function arguments passed to another function, to be called at some point.</a:t>
            </a:r>
            <a:br>
              <a:rPr lang="hu-HU" sz="1800" smtClean="0">
                <a:solidFill>
                  <a:srgbClr val="464547"/>
                </a:solidFill>
                <a:latin typeface="+mj-lt"/>
              </a:rPr>
            </a:br>
            <a:endParaRPr lang="hu-HU" sz="1800" smtClean="0">
              <a:solidFill>
                <a:srgbClr val="2FC2D9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 Placeholder 3"/>
          <p:cNvSpPr txBox="1">
            <a:spLocks/>
          </p:cNvSpPr>
          <p:nvPr/>
        </p:nvSpPr>
        <p:spPr>
          <a:xfrm>
            <a:off x="418148" y="1240393"/>
            <a:ext cx="2011680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Clr>
                <a:schemeClr val="accent2"/>
              </a:buClr>
              <a:buFont typeface="Arial"/>
              <a:buNone/>
              <a:defRPr sz="1200" kern="1200">
                <a:solidFill>
                  <a:schemeClr val="bg1"/>
                </a:solidFill>
                <a:latin typeface="Arial Black"/>
                <a:ea typeface="+mn-ea"/>
                <a:cs typeface="Arial Black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 smtClean="0"/>
              <a:t>CALLBACKS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473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zöveg helye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hu-HU" smtClean="0"/>
              <a:t>CALLBACKS</a:t>
            </a:r>
            <a:r>
              <a:rPr lang="hu-HU"/>
              <a:t> </a:t>
            </a:r>
            <a:r>
              <a:rPr lang="hu-HU" smtClean="0"/>
              <a:t>&amp; IIFEs</a:t>
            </a:r>
            <a:endParaRPr lang="hu-HU"/>
          </a:p>
        </p:txBody>
      </p:sp>
      <p:pic>
        <p:nvPicPr>
          <p:cNvPr id="1028" name="Picture 4" descr="http://colintoh.com/content/blog/10-staying-sane-with-asynchronous-programming-promises-and-generators/feature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75765"/>
          <a:stretch/>
        </p:blipFill>
        <p:spPr bwMode="auto">
          <a:xfrm>
            <a:off x="5021035" y="932688"/>
            <a:ext cx="4181687" cy="5577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18148" y="1612059"/>
            <a:ext cx="4230052" cy="4766970"/>
          </a:xfrm>
        </p:spPr>
        <p:txBody>
          <a:bodyPr>
            <a:normAutofit/>
          </a:bodyPr>
          <a:lstStyle/>
          <a:p>
            <a:r>
              <a:rPr lang="hu-HU" sz="1800" b="1" smtClean="0">
                <a:solidFill>
                  <a:srgbClr val="464547"/>
                </a:solidFill>
                <a:latin typeface="+mj-lt"/>
              </a:rPr>
              <a:t>Callbacks</a:t>
            </a:r>
            <a:r>
              <a:rPr lang="hu-HU" sz="1800" smtClean="0">
                <a:solidFill>
                  <a:srgbClr val="464547"/>
                </a:solidFill>
                <a:latin typeface="+mj-lt"/>
              </a:rPr>
              <a:t> are essentially function arguments passed to another function, to be called at some point.</a:t>
            </a:r>
            <a:br>
              <a:rPr lang="hu-HU" sz="1800" smtClean="0">
                <a:solidFill>
                  <a:srgbClr val="464547"/>
                </a:solidFill>
                <a:latin typeface="+mj-lt"/>
              </a:rPr>
            </a:br>
            <a:r>
              <a:rPr lang="hu-HU" sz="1800" smtClean="0">
                <a:solidFill>
                  <a:srgbClr val="464547"/>
                </a:solidFill>
                <a:latin typeface="+mj-lt"/>
              </a:rPr>
              <a:t/>
            </a:r>
            <a:br>
              <a:rPr lang="hu-HU" sz="1800" smtClean="0">
                <a:solidFill>
                  <a:srgbClr val="464547"/>
                </a:solidFill>
                <a:latin typeface="+mj-lt"/>
              </a:rPr>
            </a:br>
            <a:r>
              <a:rPr lang="hu-HU" sz="1700" b="1" smtClean="0">
                <a:solidFill>
                  <a:srgbClr val="1A9CB0"/>
                </a:solidFill>
                <a:latin typeface="Consolas" panose="020B0609020204030204" pitchFamily="49" charset="0"/>
              </a:rPr>
              <a:t>funkyTown</a:t>
            </a:r>
            <a:r>
              <a:rPr lang="hu-HU" sz="1700" smtClean="0">
                <a:solidFill>
                  <a:srgbClr val="2FC2D9"/>
                </a:solidFill>
                <a:latin typeface="Consolas" panose="020B0609020204030204" pitchFamily="49" charset="0"/>
              </a:rPr>
              <a:t>(true, groove);</a:t>
            </a:r>
            <a:br>
              <a:rPr lang="hu-HU" sz="1700" smtClean="0">
                <a:solidFill>
                  <a:srgbClr val="2FC2D9"/>
                </a:solidFill>
                <a:latin typeface="Consolas" panose="020B0609020204030204" pitchFamily="49" charset="0"/>
              </a:rPr>
            </a:br>
            <a:r>
              <a:rPr lang="hu-HU" sz="1700" smtClean="0">
                <a:solidFill>
                  <a:srgbClr val="2FC2D9"/>
                </a:solidFill>
                <a:latin typeface="Consolas" panose="020B0609020204030204" pitchFamily="49" charset="0"/>
              </a:rPr>
              <a:t/>
            </a:r>
            <a:br>
              <a:rPr lang="hu-HU" sz="1700" smtClean="0">
                <a:solidFill>
                  <a:srgbClr val="2FC2D9"/>
                </a:solidFill>
                <a:latin typeface="Consolas" panose="020B0609020204030204" pitchFamily="49" charset="0"/>
              </a:rPr>
            </a:br>
            <a:r>
              <a:rPr lang="hu-HU" sz="1700" smtClean="0">
                <a:solidFill>
                  <a:srgbClr val="2FC2D9"/>
                </a:solidFill>
                <a:latin typeface="Consolas" panose="020B0609020204030204" pitchFamily="49" charset="0"/>
              </a:rPr>
              <a:t>function </a:t>
            </a:r>
            <a:r>
              <a:rPr lang="hu-HU" sz="1700" b="1" smtClean="0">
                <a:solidFill>
                  <a:srgbClr val="1A9CB0"/>
                </a:solidFill>
                <a:latin typeface="Consolas" panose="020B0609020204030204" pitchFamily="49" charset="0"/>
              </a:rPr>
              <a:t>funkyTown</a:t>
            </a:r>
            <a:r>
              <a:rPr lang="hu-HU" sz="1700" smtClean="0">
                <a:solidFill>
                  <a:srgbClr val="2FC2D9"/>
                </a:solidFill>
                <a:latin typeface="Consolas" panose="020B0609020204030204" pitchFamily="49" charset="0"/>
              </a:rPr>
              <a:t>(isFunk, </a:t>
            </a:r>
            <a:r>
              <a:rPr lang="hu-HU" sz="1700" smtClean="0">
                <a:solidFill>
                  <a:srgbClr val="1A9CB0"/>
                </a:solidFill>
                <a:latin typeface="Consolas" panose="020B0609020204030204" pitchFamily="49" charset="0"/>
              </a:rPr>
              <a:t>cb</a:t>
            </a:r>
            <a:r>
              <a:rPr lang="hu-HU" sz="1700" smtClean="0">
                <a:solidFill>
                  <a:srgbClr val="2FC2D9"/>
                </a:solidFill>
                <a:latin typeface="Consolas" panose="020B0609020204030204" pitchFamily="49" charset="0"/>
              </a:rPr>
              <a:t>) {</a:t>
            </a:r>
            <a:br>
              <a:rPr lang="hu-HU" sz="1700" smtClean="0">
                <a:solidFill>
                  <a:srgbClr val="2FC2D9"/>
                </a:solidFill>
                <a:latin typeface="Consolas" panose="020B0609020204030204" pitchFamily="49" charset="0"/>
              </a:rPr>
            </a:br>
            <a:r>
              <a:rPr lang="hu-HU" sz="1700" smtClean="0">
                <a:solidFill>
                  <a:srgbClr val="2FC2D9"/>
                </a:solidFill>
                <a:latin typeface="Consolas" panose="020B0609020204030204" pitchFamily="49" charset="0"/>
              </a:rPr>
              <a:t>	console.</a:t>
            </a:r>
            <a:r>
              <a:rPr lang="hu-HU" sz="1700" smtClean="0">
                <a:solidFill>
                  <a:srgbClr val="1A9CB0"/>
                </a:solidFill>
                <a:latin typeface="Consolas" panose="020B0609020204030204" pitchFamily="49" charset="0"/>
              </a:rPr>
              <a:t>log</a:t>
            </a:r>
            <a:r>
              <a:rPr lang="hu-HU" sz="1700" smtClean="0">
                <a:solidFill>
                  <a:srgbClr val="2FC2D9"/>
                </a:solidFill>
                <a:latin typeface="Consolas" panose="020B0609020204030204" pitchFamily="49" charset="0"/>
              </a:rPr>
              <a:t>(’Funk? ’, isFunk);</a:t>
            </a:r>
            <a:br>
              <a:rPr lang="hu-HU" sz="1700" smtClean="0">
                <a:solidFill>
                  <a:srgbClr val="2FC2D9"/>
                </a:solidFill>
                <a:latin typeface="Consolas" panose="020B0609020204030204" pitchFamily="49" charset="0"/>
              </a:rPr>
            </a:br>
            <a:r>
              <a:rPr lang="hu-HU" sz="1700" smtClean="0">
                <a:solidFill>
                  <a:srgbClr val="2FC2D9"/>
                </a:solidFill>
                <a:latin typeface="Consolas" panose="020B0609020204030204" pitchFamily="49" charset="0"/>
              </a:rPr>
              <a:t>	</a:t>
            </a:r>
            <a:r>
              <a:rPr lang="hu-HU" sz="1700" smtClean="0">
                <a:solidFill>
                  <a:srgbClr val="1A9CB0"/>
                </a:solidFill>
                <a:latin typeface="Consolas" panose="020B0609020204030204" pitchFamily="49" charset="0"/>
              </a:rPr>
              <a:t>cb</a:t>
            </a:r>
            <a:r>
              <a:rPr lang="hu-HU" sz="1700" smtClean="0">
                <a:solidFill>
                  <a:srgbClr val="2FC2D9"/>
                </a:solidFill>
                <a:latin typeface="Consolas" panose="020B0609020204030204" pitchFamily="49" charset="0"/>
              </a:rPr>
              <a:t>(’nananana’);</a:t>
            </a:r>
            <a:br>
              <a:rPr lang="hu-HU" sz="1700" smtClean="0">
                <a:solidFill>
                  <a:srgbClr val="2FC2D9"/>
                </a:solidFill>
                <a:latin typeface="Consolas" panose="020B0609020204030204" pitchFamily="49" charset="0"/>
              </a:rPr>
            </a:br>
            <a:r>
              <a:rPr lang="hu-HU" sz="1700" smtClean="0">
                <a:solidFill>
                  <a:srgbClr val="2FC2D9"/>
                </a:solidFill>
                <a:latin typeface="Consolas" panose="020B0609020204030204" pitchFamily="49" charset="0"/>
              </a:rPr>
              <a:t>}</a:t>
            </a:r>
            <a:br>
              <a:rPr lang="hu-HU" sz="1700" smtClean="0">
                <a:solidFill>
                  <a:srgbClr val="2FC2D9"/>
                </a:solidFill>
                <a:latin typeface="Consolas" panose="020B0609020204030204" pitchFamily="49" charset="0"/>
              </a:rPr>
            </a:br>
            <a:r>
              <a:rPr lang="hu-HU" sz="1700" smtClean="0">
                <a:solidFill>
                  <a:srgbClr val="2FC2D9"/>
                </a:solidFill>
                <a:latin typeface="Consolas" panose="020B0609020204030204" pitchFamily="49" charset="0"/>
              </a:rPr>
              <a:t/>
            </a:r>
            <a:br>
              <a:rPr lang="hu-HU" sz="1700" smtClean="0">
                <a:solidFill>
                  <a:srgbClr val="2FC2D9"/>
                </a:solidFill>
                <a:latin typeface="Consolas" panose="020B0609020204030204" pitchFamily="49" charset="0"/>
              </a:rPr>
            </a:br>
            <a:r>
              <a:rPr lang="hu-HU" sz="1700" smtClean="0">
                <a:solidFill>
                  <a:srgbClr val="2FC2D9"/>
                </a:solidFill>
                <a:latin typeface="Consolas" panose="020B0609020204030204" pitchFamily="49" charset="0"/>
              </a:rPr>
              <a:t>function </a:t>
            </a:r>
            <a:r>
              <a:rPr lang="hu-HU" sz="1700" b="1" smtClean="0">
                <a:solidFill>
                  <a:srgbClr val="1A9CB0"/>
                </a:solidFill>
                <a:latin typeface="Consolas" panose="020B0609020204030204" pitchFamily="49" charset="0"/>
              </a:rPr>
              <a:t>groove</a:t>
            </a:r>
            <a:r>
              <a:rPr lang="hu-HU" sz="1700" smtClean="0">
                <a:solidFill>
                  <a:srgbClr val="2FC2D9"/>
                </a:solidFill>
                <a:latin typeface="Consolas" panose="020B0609020204030204" pitchFamily="49" charset="0"/>
              </a:rPr>
              <a:t>(message) {</a:t>
            </a:r>
            <a:br>
              <a:rPr lang="hu-HU" sz="1700" smtClean="0">
                <a:solidFill>
                  <a:srgbClr val="2FC2D9"/>
                </a:solidFill>
                <a:latin typeface="Consolas" panose="020B0609020204030204" pitchFamily="49" charset="0"/>
              </a:rPr>
            </a:br>
            <a:r>
              <a:rPr lang="hu-HU" sz="1700" smtClean="0">
                <a:solidFill>
                  <a:srgbClr val="2FC2D9"/>
                </a:solidFill>
                <a:latin typeface="Consolas" panose="020B0609020204030204" pitchFamily="49" charset="0"/>
              </a:rPr>
              <a:t>	console.</a:t>
            </a:r>
            <a:r>
              <a:rPr lang="hu-HU" sz="1700" smtClean="0">
                <a:solidFill>
                  <a:srgbClr val="1A9CB0"/>
                </a:solidFill>
                <a:latin typeface="Consolas" panose="020B0609020204030204" pitchFamily="49" charset="0"/>
              </a:rPr>
              <a:t>log</a:t>
            </a:r>
            <a:r>
              <a:rPr lang="hu-HU" sz="1700" smtClean="0">
                <a:solidFill>
                  <a:srgbClr val="2FC2D9"/>
                </a:solidFill>
                <a:latin typeface="Consolas" panose="020B0609020204030204" pitchFamily="49" charset="0"/>
              </a:rPr>
              <a:t>(message);</a:t>
            </a:r>
            <a:br>
              <a:rPr lang="hu-HU" sz="1700" smtClean="0">
                <a:solidFill>
                  <a:srgbClr val="2FC2D9"/>
                </a:solidFill>
                <a:latin typeface="Consolas" panose="020B0609020204030204" pitchFamily="49" charset="0"/>
              </a:rPr>
            </a:br>
            <a:r>
              <a:rPr lang="hu-HU" sz="1700" smtClean="0">
                <a:solidFill>
                  <a:srgbClr val="2FC2D9"/>
                </a:solidFill>
                <a:latin typeface="Consolas" panose="020B0609020204030204" pitchFamily="49" charset="0"/>
              </a:rPr>
              <a:t>}</a:t>
            </a:r>
            <a:endParaRPr lang="hu-HU" sz="1800" smtClean="0">
              <a:solidFill>
                <a:srgbClr val="2FC2D9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 Placeholder 3"/>
          <p:cNvSpPr txBox="1">
            <a:spLocks/>
          </p:cNvSpPr>
          <p:nvPr/>
        </p:nvSpPr>
        <p:spPr>
          <a:xfrm>
            <a:off x="418148" y="1240393"/>
            <a:ext cx="2011680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Clr>
                <a:schemeClr val="accent2"/>
              </a:buClr>
              <a:buFont typeface="Arial"/>
              <a:buNone/>
              <a:defRPr sz="1200" kern="1200">
                <a:solidFill>
                  <a:schemeClr val="bg1"/>
                </a:solidFill>
                <a:latin typeface="Arial Black"/>
                <a:ea typeface="+mn-ea"/>
                <a:cs typeface="Arial Black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 smtClean="0"/>
              <a:t>CALLBACKS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659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zöveg helye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hu-HU" smtClean="0"/>
              <a:t>CALLBACKS</a:t>
            </a:r>
            <a:r>
              <a:rPr lang="hu-HU"/>
              <a:t> </a:t>
            </a:r>
            <a:r>
              <a:rPr lang="hu-HU" smtClean="0"/>
              <a:t>&amp; IIFEs</a:t>
            </a:r>
            <a:endParaRPr lang="hu-HU"/>
          </a:p>
        </p:txBody>
      </p:sp>
      <p:pic>
        <p:nvPicPr>
          <p:cNvPr id="1028" name="Picture 4" descr="http://colintoh.com/content/blog/10-staying-sane-with-asynchronous-programming-promises-and-generators/feature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75765"/>
          <a:stretch/>
        </p:blipFill>
        <p:spPr bwMode="auto">
          <a:xfrm>
            <a:off x="5021035" y="932688"/>
            <a:ext cx="4181687" cy="5577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18148" y="1612059"/>
            <a:ext cx="4230052" cy="4766970"/>
          </a:xfrm>
        </p:spPr>
        <p:txBody>
          <a:bodyPr>
            <a:normAutofit/>
          </a:bodyPr>
          <a:lstStyle/>
          <a:p>
            <a:r>
              <a:rPr lang="hu-HU" sz="1800" smtClean="0">
                <a:solidFill>
                  <a:srgbClr val="464547"/>
                </a:solidFill>
                <a:latin typeface="+mj-lt"/>
              </a:rPr>
              <a:t>IIFE = </a:t>
            </a:r>
            <a:r>
              <a:rPr lang="hu-HU" sz="1800" b="1" smtClean="0">
                <a:solidFill>
                  <a:srgbClr val="464547"/>
                </a:solidFill>
                <a:latin typeface="+mj-lt"/>
              </a:rPr>
              <a:t>Immediately Invoked Function Expression</a:t>
            </a:r>
          </a:p>
          <a:p>
            <a:r>
              <a:rPr lang="hu-HU" sz="1800" smtClean="0">
                <a:solidFill>
                  <a:srgbClr val="464547"/>
                </a:solidFill>
                <a:latin typeface="+mj-lt"/>
              </a:rPr>
              <a:t>A special construct and design pattern in JavaScript</a:t>
            </a:r>
          </a:p>
          <a:p>
            <a:r>
              <a:rPr lang="hu-HU" sz="1800" smtClean="0">
                <a:solidFill>
                  <a:srgbClr val="464547"/>
                </a:solidFill>
                <a:latin typeface="+mj-lt"/>
              </a:rPr>
              <a:t>Is a function that is called and executed immediately</a:t>
            </a:r>
            <a:endParaRPr lang="hu-HU" sz="2000" smtClean="0">
              <a:solidFill>
                <a:srgbClr val="464547"/>
              </a:solidFill>
              <a:latin typeface="+mj-lt"/>
            </a:endParaRPr>
          </a:p>
        </p:txBody>
      </p:sp>
      <p:sp>
        <p:nvSpPr>
          <p:cNvPr id="9" name="Text Placeholder 3"/>
          <p:cNvSpPr txBox="1">
            <a:spLocks/>
          </p:cNvSpPr>
          <p:nvPr/>
        </p:nvSpPr>
        <p:spPr>
          <a:xfrm>
            <a:off x="418148" y="1240393"/>
            <a:ext cx="2011680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Clr>
                <a:schemeClr val="accent2"/>
              </a:buClr>
              <a:buFont typeface="Arial"/>
              <a:buNone/>
              <a:defRPr sz="1200" kern="1200">
                <a:solidFill>
                  <a:schemeClr val="bg1"/>
                </a:solidFill>
                <a:latin typeface="Arial Black"/>
                <a:ea typeface="+mn-ea"/>
                <a:cs typeface="Arial Black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 smtClean="0"/>
              <a:t>IIFE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037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zöveg helye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hu-HU" smtClean="0"/>
              <a:t>CALLBACKS</a:t>
            </a:r>
            <a:r>
              <a:rPr lang="hu-HU"/>
              <a:t> </a:t>
            </a:r>
            <a:r>
              <a:rPr lang="hu-HU" smtClean="0"/>
              <a:t>&amp; IIFEs</a:t>
            </a:r>
            <a:endParaRPr lang="hu-HU"/>
          </a:p>
        </p:txBody>
      </p:sp>
      <p:pic>
        <p:nvPicPr>
          <p:cNvPr id="1028" name="Picture 4" descr="http://colintoh.com/content/blog/10-staying-sane-with-asynchronous-programming-promises-and-generators/feature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75765"/>
          <a:stretch/>
        </p:blipFill>
        <p:spPr bwMode="auto">
          <a:xfrm>
            <a:off x="5021035" y="932688"/>
            <a:ext cx="4181687" cy="5577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18148" y="1612059"/>
            <a:ext cx="4230052" cy="476697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hu-HU" sz="2000" b="1" smtClean="0">
                <a:solidFill>
                  <a:srgbClr val="1A9CB0"/>
                </a:solidFill>
                <a:latin typeface="Consolas" panose="020B0609020204030204" pitchFamily="49" charset="0"/>
              </a:rPr>
              <a:t>(</a:t>
            </a:r>
            <a:r>
              <a:rPr lang="hu-HU" sz="2000" smtClean="0">
                <a:solidFill>
                  <a:srgbClr val="2FC2D9"/>
                </a:solidFill>
                <a:latin typeface="Consolas" panose="020B0609020204030204" pitchFamily="49" charset="0"/>
              </a:rPr>
              <a:t>function(</a:t>
            </a:r>
            <a:r>
              <a:rPr lang="hu-HU" sz="2000" smtClean="0">
                <a:solidFill>
                  <a:srgbClr val="1A9CB0"/>
                </a:solidFill>
                <a:latin typeface="Consolas" panose="020B0609020204030204" pitchFamily="49" charset="0"/>
              </a:rPr>
              <a:t>x</a:t>
            </a:r>
            <a:r>
              <a:rPr lang="hu-HU" sz="2000" smtClean="0">
                <a:solidFill>
                  <a:srgbClr val="2FC2D9"/>
                </a:solidFill>
                <a:latin typeface="Consolas" panose="020B0609020204030204" pitchFamily="49" charset="0"/>
              </a:rPr>
              <a:t>) {</a:t>
            </a:r>
            <a:br>
              <a:rPr lang="hu-HU" sz="2000" smtClean="0">
                <a:solidFill>
                  <a:srgbClr val="2FC2D9"/>
                </a:solidFill>
                <a:latin typeface="Consolas" panose="020B0609020204030204" pitchFamily="49" charset="0"/>
              </a:rPr>
            </a:br>
            <a:r>
              <a:rPr lang="hu-HU" sz="2000" smtClean="0">
                <a:solidFill>
                  <a:srgbClr val="2FC2D9"/>
                </a:solidFill>
                <a:latin typeface="Consolas" panose="020B0609020204030204" pitchFamily="49" charset="0"/>
              </a:rPr>
              <a:t>	console.log(’x:’, </a:t>
            </a:r>
            <a:r>
              <a:rPr lang="hu-HU" sz="2000" smtClean="0">
                <a:solidFill>
                  <a:srgbClr val="1A9CB0"/>
                </a:solidFill>
                <a:latin typeface="Consolas" panose="020B0609020204030204" pitchFamily="49" charset="0"/>
              </a:rPr>
              <a:t>x</a:t>
            </a:r>
            <a:r>
              <a:rPr lang="hu-HU" sz="2000" smtClean="0">
                <a:solidFill>
                  <a:srgbClr val="2FC2D9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hu-HU" sz="2000" smtClean="0">
                <a:solidFill>
                  <a:srgbClr val="2FC2D9"/>
                </a:solidFill>
                <a:latin typeface="Consolas" panose="020B0609020204030204" pitchFamily="49" charset="0"/>
              </a:rPr>
              <a:t>}(8)</a:t>
            </a:r>
            <a:r>
              <a:rPr lang="hu-HU" sz="2000" b="1" smtClean="0">
                <a:solidFill>
                  <a:srgbClr val="1A9CB0"/>
                </a:solidFill>
                <a:latin typeface="Consolas" panose="020B0609020204030204" pitchFamily="49" charset="0"/>
              </a:rPr>
              <a:t>)</a:t>
            </a:r>
            <a:r>
              <a:rPr lang="hu-HU" sz="2000" smtClean="0">
                <a:solidFill>
                  <a:srgbClr val="2FC2D9"/>
                </a:solidFill>
                <a:latin typeface="Consolas" panose="020B0609020204030204" pitchFamily="49" charset="0"/>
              </a:rPr>
              <a:t>;	</a:t>
            </a:r>
            <a:r>
              <a:rPr lang="hu-HU" sz="2000" b="1" smtClean="0">
                <a:solidFill>
                  <a:srgbClr val="464547"/>
                </a:solidFill>
                <a:latin typeface="Consolas" panose="020B0609020204030204" pitchFamily="49" charset="0"/>
              </a:rPr>
              <a:t>// x: 8</a:t>
            </a:r>
            <a:br>
              <a:rPr lang="hu-HU" sz="2000" b="1" smtClean="0">
                <a:solidFill>
                  <a:srgbClr val="464547"/>
                </a:solidFill>
                <a:latin typeface="Consolas" panose="020B0609020204030204" pitchFamily="49" charset="0"/>
              </a:rPr>
            </a:br>
            <a:endParaRPr lang="hu-HU" sz="2000" b="1" smtClean="0">
              <a:solidFill>
                <a:srgbClr val="464547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hu-HU" sz="2000" smtClean="0">
                <a:solidFill>
                  <a:srgbClr val="2FC2D9"/>
                </a:solidFill>
                <a:latin typeface="Consolas" panose="020B0609020204030204" pitchFamily="49" charset="0"/>
              </a:rPr>
              <a:t/>
            </a:r>
            <a:br>
              <a:rPr lang="hu-HU" sz="2000" smtClean="0">
                <a:solidFill>
                  <a:srgbClr val="2FC2D9"/>
                </a:solidFill>
                <a:latin typeface="Consolas" panose="020B0609020204030204" pitchFamily="49" charset="0"/>
              </a:rPr>
            </a:br>
            <a:r>
              <a:rPr lang="hu-HU" sz="2000" smtClean="0">
                <a:solidFill>
                  <a:srgbClr val="2FC2D9"/>
                </a:solidFill>
                <a:latin typeface="Consolas" panose="020B0609020204030204" pitchFamily="49" charset="0"/>
              </a:rPr>
              <a:t>var </a:t>
            </a:r>
            <a:r>
              <a:rPr lang="hu-HU" sz="2000" smtClean="0">
                <a:solidFill>
                  <a:srgbClr val="1A9CB0"/>
                </a:solidFill>
                <a:latin typeface="Consolas" panose="020B0609020204030204" pitchFamily="49" charset="0"/>
              </a:rPr>
              <a:t>f</a:t>
            </a:r>
            <a:r>
              <a:rPr lang="hu-HU" sz="2000" smtClean="0">
                <a:solidFill>
                  <a:srgbClr val="2FC2D9"/>
                </a:solidFill>
                <a:latin typeface="Consolas" panose="020B0609020204030204" pitchFamily="49" charset="0"/>
              </a:rPr>
              <a:t> = function(</a:t>
            </a:r>
            <a:r>
              <a:rPr lang="hu-HU" sz="2000" smtClean="0">
                <a:solidFill>
                  <a:srgbClr val="1A9CB0"/>
                </a:solidFill>
                <a:latin typeface="Consolas" panose="020B0609020204030204" pitchFamily="49" charset="0"/>
              </a:rPr>
              <a:t>x</a:t>
            </a:r>
            <a:r>
              <a:rPr lang="hu-HU" sz="2000">
                <a:solidFill>
                  <a:srgbClr val="2FC2D9"/>
                </a:solidFill>
                <a:latin typeface="Consolas" panose="020B0609020204030204" pitchFamily="49" charset="0"/>
              </a:rPr>
              <a:t>) {</a:t>
            </a:r>
            <a:br>
              <a:rPr lang="hu-HU" sz="2000">
                <a:solidFill>
                  <a:srgbClr val="2FC2D9"/>
                </a:solidFill>
                <a:latin typeface="Consolas" panose="020B0609020204030204" pitchFamily="49" charset="0"/>
              </a:rPr>
            </a:br>
            <a:r>
              <a:rPr lang="hu-HU" sz="2000">
                <a:solidFill>
                  <a:srgbClr val="2FC2D9"/>
                </a:solidFill>
                <a:latin typeface="Consolas" panose="020B0609020204030204" pitchFamily="49" charset="0"/>
              </a:rPr>
              <a:t>	console.log(’x:’, </a:t>
            </a:r>
            <a:r>
              <a:rPr lang="hu-HU" sz="2000">
                <a:solidFill>
                  <a:srgbClr val="1A9CB0"/>
                </a:solidFill>
                <a:latin typeface="Consolas" panose="020B0609020204030204" pitchFamily="49" charset="0"/>
              </a:rPr>
              <a:t>x</a:t>
            </a:r>
            <a:r>
              <a:rPr lang="hu-HU" sz="2000">
                <a:solidFill>
                  <a:srgbClr val="2FC2D9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hu-HU" sz="2000" smtClean="0">
                <a:solidFill>
                  <a:srgbClr val="2FC2D9"/>
                </a:solidFill>
                <a:latin typeface="Consolas" panose="020B0609020204030204" pitchFamily="49" charset="0"/>
              </a:rPr>
              <a:t>}(’cat’);</a:t>
            </a:r>
            <a:r>
              <a:rPr lang="hu-HU" sz="2000">
                <a:solidFill>
                  <a:srgbClr val="2FC2D9"/>
                </a:solidFill>
                <a:latin typeface="Consolas" panose="020B0609020204030204" pitchFamily="49" charset="0"/>
              </a:rPr>
              <a:t>	</a:t>
            </a:r>
            <a:r>
              <a:rPr lang="hu-HU" sz="2000" b="1">
                <a:solidFill>
                  <a:srgbClr val="464547"/>
                </a:solidFill>
                <a:latin typeface="Consolas" panose="020B0609020204030204" pitchFamily="49" charset="0"/>
              </a:rPr>
              <a:t>// x: </a:t>
            </a:r>
            <a:r>
              <a:rPr lang="hu-HU" sz="2000" b="1" smtClean="0">
                <a:solidFill>
                  <a:srgbClr val="464547"/>
                </a:solidFill>
                <a:latin typeface="Consolas" panose="020B0609020204030204" pitchFamily="49" charset="0"/>
              </a:rPr>
              <a:t>’cat’</a:t>
            </a:r>
            <a:endParaRPr lang="hu-HU" sz="2000" b="1">
              <a:solidFill>
                <a:srgbClr val="464547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hu-HU" sz="2000" smtClean="0">
              <a:solidFill>
                <a:srgbClr val="2FC2D9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 Placeholder 3"/>
          <p:cNvSpPr txBox="1">
            <a:spLocks/>
          </p:cNvSpPr>
          <p:nvPr/>
        </p:nvSpPr>
        <p:spPr>
          <a:xfrm>
            <a:off x="418148" y="1240393"/>
            <a:ext cx="2011680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Clr>
                <a:schemeClr val="accent2"/>
              </a:buClr>
              <a:buFont typeface="Arial"/>
              <a:buNone/>
              <a:defRPr sz="1200" kern="1200">
                <a:solidFill>
                  <a:schemeClr val="bg1"/>
                </a:solidFill>
                <a:latin typeface="Arial Black"/>
                <a:ea typeface="+mn-ea"/>
                <a:cs typeface="Arial Black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 smtClean="0"/>
              <a:t>IIFE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51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zöveg helye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hu-HU" smtClean="0"/>
              <a:t>CALLBACKS</a:t>
            </a:r>
            <a:r>
              <a:rPr lang="hu-HU"/>
              <a:t> </a:t>
            </a:r>
            <a:r>
              <a:rPr lang="hu-HU" smtClean="0"/>
              <a:t>&amp; IIFEs</a:t>
            </a:r>
            <a:endParaRPr lang="hu-HU"/>
          </a:p>
        </p:txBody>
      </p:sp>
      <p:pic>
        <p:nvPicPr>
          <p:cNvPr id="1028" name="Picture 4" descr="http://colintoh.com/content/blog/10-staying-sane-with-asynchronous-programming-promises-and-generators/feature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75765"/>
          <a:stretch/>
        </p:blipFill>
        <p:spPr bwMode="auto">
          <a:xfrm>
            <a:off x="5021035" y="932688"/>
            <a:ext cx="4181687" cy="5577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18148" y="1612059"/>
            <a:ext cx="4230052" cy="4766970"/>
          </a:xfrm>
        </p:spPr>
        <p:txBody>
          <a:bodyPr>
            <a:normAutofit/>
          </a:bodyPr>
          <a:lstStyle/>
          <a:p>
            <a:r>
              <a:rPr lang="hu-HU" sz="1800" smtClean="0">
                <a:solidFill>
                  <a:srgbClr val="464547"/>
                </a:solidFill>
                <a:latin typeface="+mj-lt"/>
              </a:rPr>
              <a:t>But why?</a:t>
            </a:r>
          </a:p>
          <a:p>
            <a:pPr lvl="1"/>
            <a:r>
              <a:rPr lang="hu-HU" sz="2000" smtClean="0">
                <a:solidFill>
                  <a:srgbClr val="464547"/>
                </a:solidFill>
                <a:latin typeface="+mj-lt"/>
              </a:rPr>
              <a:t>To not pollute global scope</a:t>
            </a:r>
          </a:p>
          <a:p>
            <a:pPr lvl="1"/>
            <a:r>
              <a:rPr lang="hu-HU" sz="2000" smtClean="0">
                <a:solidFill>
                  <a:srgbClr val="464547"/>
                </a:solidFill>
                <a:latin typeface="+mj-lt"/>
              </a:rPr>
              <a:t>To hide functions/variables while exposing others</a:t>
            </a:r>
          </a:p>
          <a:p>
            <a:pPr lvl="1"/>
            <a:r>
              <a:rPr lang="hu-HU" sz="2000" smtClean="0">
                <a:solidFill>
                  <a:srgbClr val="464547"/>
                </a:solidFill>
                <a:latin typeface="+mj-lt"/>
              </a:rPr>
              <a:t>To better separate code</a:t>
            </a:r>
          </a:p>
        </p:txBody>
      </p:sp>
      <p:sp>
        <p:nvSpPr>
          <p:cNvPr id="9" name="Text Placeholder 3"/>
          <p:cNvSpPr txBox="1">
            <a:spLocks/>
          </p:cNvSpPr>
          <p:nvPr/>
        </p:nvSpPr>
        <p:spPr>
          <a:xfrm>
            <a:off x="418148" y="1240393"/>
            <a:ext cx="2011680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Clr>
                <a:schemeClr val="accent2"/>
              </a:buClr>
              <a:buFont typeface="Arial"/>
              <a:buNone/>
              <a:defRPr sz="1200" kern="1200">
                <a:solidFill>
                  <a:schemeClr val="bg1"/>
                </a:solidFill>
                <a:latin typeface="Arial Black"/>
                <a:ea typeface="+mn-ea"/>
                <a:cs typeface="Arial Black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 smtClean="0"/>
              <a:t>IIFE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454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48" t="1" r="5748" b="1"/>
          <a:stretch/>
        </p:blipFill>
        <p:spPr>
          <a:xfrm>
            <a:off x="0" y="0"/>
            <a:ext cx="9144000" cy="6858000"/>
          </a:xfrm>
        </p:spPr>
      </p:pic>
      <p:sp>
        <p:nvSpPr>
          <p:cNvPr id="16" name="Text Placeholder 15"/>
          <p:cNvSpPr>
            <a:spLocks noGrp="1"/>
          </p:cNvSpPr>
          <p:nvPr>
            <p:ph type="body" sz="quarter" idx="16"/>
          </p:nvPr>
        </p:nvSpPr>
        <p:spPr>
          <a:xfrm>
            <a:off x="872405" y="4479647"/>
            <a:ext cx="3971921" cy="647100"/>
          </a:xfrm>
        </p:spPr>
        <p:txBody>
          <a:bodyPr/>
          <a:lstStyle/>
          <a:p>
            <a:r>
              <a:rPr lang="hu-HU" smtClean="0"/>
              <a:t>Javascript?</a:t>
            </a:r>
            <a:endParaRPr lang="en-US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7"/>
          </p:nvPr>
        </p:nvSpPr>
        <p:spPr>
          <a:xfrm>
            <a:off x="866629" y="3276170"/>
            <a:ext cx="2934073" cy="284693"/>
          </a:xfrm>
        </p:spPr>
        <p:txBody>
          <a:bodyPr/>
          <a:lstStyle/>
          <a:p>
            <a:r>
              <a:rPr lang="hu-HU" smtClean="0"/>
              <a:t>JavaScript – An Introduction</a:t>
            </a:r>
            <a:endParaRPr lang="en-US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8"/>
          </p:nvPr>
        </p:nvSpPr>
        <p:spPr>
          <a:xfrm>
            <a:off x="872405" y="3831947"/>
            <a:ext cx="2571025" cy="647100"/>
          </a:xfrm>
        </p:spPr>
        <p:txBody>
          <a:bodyPr/>
          <a:lstStyle/>
          <a:p>
            <a:r>
              <a:rPr lang="hu-HU" smtClean="0"/>
              <a:t>What is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783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48" t="1" r="5748" b="1"/>
          <a:stretch/>
        </p:blipFill>
        <p:spPr>
          <a:xfrm>
            <a:off x="0" y="0"/>
            <a:ext cx="9144000" cy="6858000"/>
          </a:xfrm>
        </p:spPr>
      </p:pic>
      <p:sp>
        <p:nvSpPr>
          <p:cNvPr id="17" name="Text Placeholder 16"/>
          <p:cNvSpPr>
            <a:spLocks noGrp="1"/>
          </p:cNvSpPr>
          <p:nvPr>
            <p:ph type="body" sz="quarter" idx="17"/>
          </p:nvPr>
        </p:nvSpPr>
        <p:spPr>
          <a:xfrm>
            <a:off x="866629" y="3276170"/>
            <a:ext cx="2934073" cy="284693"/>
          </a:xfrm>
        </p:spPr>
        <p:txBody>
          <a:bodyPr/>
          <a:lstStyle/>
          <a:p>
            <a:r>
              <a:rPr lang="hu-HU" smtClean="0"/>
              <a:t>JavaScript – An Introduction</a:t>
            </a:r>
            <a:endParaRPr lang="en-US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8"/>
          </p:nvPr>
        </p:nvSpPr>
        <p:spPr>
          <a:xfrm>
            <a:off x="872405" y="3831947"/>
            <a:ext cx="1766189" cy="647100"/>
          </a:xfrm>
        </p:spPr>
        <p:txBody>
          <a:bodyPr/>
          <a:lstStyle/>
          <a:p>
            <a:r>
              <a:rPr lang="hu-HU" smtClean="0"/>
              <a:t>JSON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847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u-HU" sz="1800" smtClean="0"/>
              <a:t>JSON = </a:t>
            </a:r>
            <a:r>
              <a:rPr lang="hu-HU" sz="1800" b="1" smtClean="0"/>
              <a:t>J</a:t>
            </a:r>
            <a:r>
              <a:rPr lang="hu-HU" sz="1800" smtClean="0"/>
              <a:t>ava</a:t>
            </a:r>
            <a:r>
              <a:rPr lang="hu-HU" sz="1800" b="1" smtClean="0"/>
              <a:t>S</a:t>
            </a:r>
            <a:r>
              <a:rPr lang="hu-HU" sz="1800" smtClean="0"/>
              <a:t>cript </a:t>
            </a:r>
            <a:r>
              <a:rPr lang="hu-HU" sz="1800" b="1" smtClean="0"/>
              <a:t>O</a:t>
            </a:r>
            <a:r>
              <a:rPr lang="hu-HU" sz="1800" smtClean="0"/>
              <a:t>bject </a:t>
            </a:r>
            <a:r>
              <a:rPr lang="hu-HU" sz="1800" b="1" smtClean="0"/>
              <a:t>N</a:t>
            </a:r>
            <a:r>
              <a:rPr lang="hu-HU" sz="1800" smtClean="0"/>
              <a:t>otation</a:t>
            </a:r>
          </a:p>
          <a:p>
            <a:r>
              <a:rPr lang="hu-HU" sz="1800" smtClean="0"/>
              <a:t>A lightweight data interchange format</a:t>
            </a:r>
          </a:p>
          <a:p>
            <a:r>
              <a:rPr lang="hu-HU" sz="1800" smtClean="0"/>
              <a:t>Readable to humans</a:t>
            </a:r>
          </a:p>
          <a:p>
            <a:r>
              <a:rPr lang="hu-HU" sz="1800" smtClean="0"/>
              <a:t>Easily processed by programs</a:t>
            </a:r>
          </a:p>
          <a:p>
            <a:r>
              <a:rPr lang="hu-HU" sz="1800" smtClean="0"/>
              <a:t>Like XML</a:t>
            </a:r>
          </a:p>
          <a:p>
            <a:r>
              <a:rPr lang="hu-HU" sz="1800" smtClean="0"/>
              <a:t>A subset of JavaScript</a:t>
            </a:r>
          </a:p>
        </p:txBody>
      </p:sp>
      <p:sp>
        <p:nvSpPr>
          <p:cNvPr id="2" name="Szöveg helye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hu-HU" smtClean="0"/>
              <a:t>JSON</a:t>
            </a:r>
            <a:endParaRPr lang="hu-HU"/>
          </a:p>
        </p:txBody>
      </p:sp>
      <p:pic>
        <p:nvPicPr>
          <p:cNvPr id="1026" name="Picture 2" descr="http://undeadwalking.com/files/2014/11/Jason-statham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32" r="25255"/>
          <a:stretch/>
        </p:blipFill>
        <p:spPr bwMode="auto">
          <a:xfrm>
            <a:off x="5172894" y="932688"/>
            <a:ext cx="3994484" cy="5572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552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u-HU" sz="1800" smtClean="0"/>
              <a:t>MIME type is </a:t>
            </a:r>
            <a:r>
              <a:rPr lang="hu-HU" sz="1800" b="1" smtClean="0">
                <a:latin typeface="Consolas" panose="020B0609020204030204" pitchFamily="49" charset="0"/>
              </a:rPr>
              <a:t>application/json</a:t>
            </a:r>
          </a:p>
          <a:p>
            <a:r>
              <a:rPr lang="hu-HU" sz="1800" smtClean="0">
                <a:latin typeface="+mj-lt"/>
              </a:rPr>
              <a:t>Can contain the following types:</a:t>
            </a:r>
          </a:p>
          <a:p>
            <a:pPr lvl="1"/>
            <a:r>
              <a:rPr lang="hu-HU" sz="1800" smtClean="0">
                <a:latin typeface="Consolas" panose="020B0609020204030204" pitchFamily="49" charset="0"/>
              </a:rPr>
              <a:t>Number</a:t>
            </a:r>
          </a:p>
          <a:p>
            <a:pPr lvl="1"/>
            <a:r>
              <a:rPr lang="hu-HU" sz="1800" smtClean="0">
                <a:latin typeface="Consolas" panose="020B0609020204030204" pitchFamily="49" charset="0"/>
              </a:rPr>
              <a:t>String</a:t>
            </a:r>
          </a:p>
          <a:p>
            <a:pPr lvl="1"/>
            <a:r>
              <a:rPr lang="hu-HU" sz="1800" smtClean="0">
                <a:latin typeface="Consolas" panose="020B0609020204030204" pitchFamily="49" charset="0"/>
              </a:rPr>
              <a:t>Boolean</a:t>
            </a:r>
          </a:p>
          <a:p>
            <a:pPr lvl="1"/>
            <a:r>
              <a:rPr lang="hu-HU" sz="1800" smtClean="0">
                <a:latin typeface="Consolas" panose="020B0609020204030204" pitchFamily="49" charset="0"/>
              </a:rPr>
              <a:t>Array</a:t>
            </a:r>
          </a:p>
          <a:p>
            <a:pPr lvl="1"/>
            <a:r>
              <a:rPr lang="hu-HU" sz="1800" smtClean="0">
                <a:latin typeface="Consolas" panose="020B0609020204030204" pitchFamily="49" charset="0"/>
              </a:rPr>
              <a:t>null</a:t>
            </a:r>
          </a:p>
          <a:p>
            <a:r>
              <a:rPr lang="hu-HU" sz="1800" smtClean="0">
                <a:latin typeface="+mj-lt"/>
              </a:rPr>
              <a:t>You can validate JSON against a schema (a special JSON)</a:t>
            </a:r>
          </a:p>
          <a:p>
            <a:pPr marL="0" indent="0">
              <a:buNone/>
            </a:pPr>
            <a:endParaRPr lang="hu-HU" sz="1800" b="1">
              <a:latin typeface="Consolas" panose="020B0609020204030204" pitchFamily="49" charset="0"/>
            </a:endParaRPr>
          </a:p>
        </p:txBody>
      </p:sp>
      <p:sp>
        <p:nvSpPr>
          <p:cNvPr id="2" name="Szöveg helye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hu-HU" smtClean="0"/>
              <a:t>JSON</a:t>
            </a:r>
            <a:endParaRPr lang="hu-HU"/>
          </a:p>
        </p:txBody>
      </p:sp>
      <p:pic>
        <p:nvPicPr>
          <p:cNvPr id="1026" name="Picture 2" descr="http://undeadwalking.com/files/2014/11/Jason-statham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32" r="25255"/>
          <a:stretch/>
        </p:blipFill>
        <p:spPr bwMode="auto">
          <a:xfrm>
            <a:off x="5172894" y="932688"/>
            <a:ext cx="3994484" cy="5572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4092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hu-HU" sz="1800" b="1" smtClean="0">
                <a:solidFill>
                  <a:srgbClr val="2FC2D9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hu-HU" sz="1800" b="1">
                <a:solidFill>
                  <a:srgbClr val="2FC2D9"/>
                </a:solidFill>
                <a:latin typeface="Consolas" panose="020B0609020204030204" pitchFamily="49" charset="0"/>
              </a:rPr>
              <a:t>	</a:t>
            </a:r>
            <a:r>
              <a:rPr lang="hu-HU" sz="1800" b="1" smtClean="0">
                <a:solidFill>
                  <a:srgbClr val="2FC2D9"/>
                </a:solidFill>
                <a:latin typeface="Consolas" panose="020B0609020204030204" pitchFamily="49" charset="0"/>
              </a:rPr>
              <a:t>”id”: </a:t>
            </a:r>
            <a:r>
              <a:rPr lang="hu-HU" sz="1800" b="1" smtClean="0">
                <a:solidFill>
                  <a:srgbClr val="1A9CB0"/>
                </a:solidFill>
                <a:latin typeface="Consolas" panose="020B0609020204030204" pitchFamily="49" charset="0"/>
              </a:rPr>
              <a:t>1</a:t>
            </a:r>
            <a:r>
              <a:rPr lang="hu-HU" sz="1800" b="1" smtClean="0">
                <a:solidFill>
                  <a:srgbClr val="2FC2D9"/>
                </a:solidFill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hu-HU" sz="1800" b="1">
                <a:solidFill>
                  <a:srgbClr val="2FC2D9"/>
                </a:solidFill>
                <a:latin typeface="Consolas" panose="020B0609020204030204" pitchFamily="49" charset="0"/>
              </a:rPr>
              <a:t>	</a:t>
            </a:r>
            <a:r>
              <a:rPr lang="hu-HU" sz="1800" b="1" smtClean="0">
                <a:solidFill>
                  <a:srgbClr val="2FC2D9"/>
                </a:solidFill>
                <a:latin typeface="Consolas" panose="020B0609020204030204" pitchFamily="49" charset="0"/>
              </a:rPr>
              <a:t>”name”: ”</a:t>
            </a:r>
            <a:r>
              <a:rPr lang="hu-HU" sz="1800" b="1" smtClean="0">
                <a:solidFill>
                  <a:srgbClr val="1A9CB0"/>
                </a:solidFill>
                <a:latin typeface="Consolas" panose="020B0609020204030204" pitchFamily="49" charset="0"/>
              </a:rPr>
              <a:t>Json Statham</a:t>
            </a:r>
            <a:r>
              <a:rPr lang="hu-HU" sz="1800" b="1" smtClean="0">
                <a:solidFill>
                  <a:srgbClr val="2FC2D9"/>
                </a:solidFill>
                <a:latin typeface="Consolas" panose="020B0609020204030204" pitchFamily="49" charset="0"/>
              </a:rPr>
              <a:t>”,</a:t>
            </a:r>
          </a:p>
          <a:p>
            <a:pPr marL="0" indent="0">
              <a:buNone/>
            </a:pPr>
            <a:r>
              <a:rPr lang="hu-HU" sz="1800" b="1">
                <a:solidFill>
                  <a:srgbClr val="2FC2D9"/>
                </a:solidFill>
                <a:latin typeface="Consolas" panose="020B0609020204030204" pitchFamily="49" charset="0"/>
              </a:rPr>
              <a:t>	</a:t>
            </a:r>
            <a:r>
              <a:rPr lang="hu-HU" sz="1800" b="1" smtClean="0">
                <a:solidFill>
                  <a:srgbClr val="2FC2D9"/>
                </a:solidFill>
                <a:latin typeface="Consolas" panose="020B0609020204030204" pitchFamily="49" charset="0"/>
              </a:rPr>
              <a:t>”hasGun”: </a:t>
            </a:r>
            <a:r>
              <a:rPr lang="hu-HU" sz="1800" b="1" smtClean="0">
                <a:solidFill>
                  <a:srgbClr val="1A9CB0"/>
                </a:solidFill>
                <a:latin typeface="Consolas" panose="020B0609020204030204" pitchFamily="49" charset="0"/>
              </a:rPr>
              <a:t>true,</a:t>
            </a:r>
            <a:br>
              <a:rPr lang="hu-HU" sz="1800" b="1" smtClean="0">
                <a:solidFill>
                  <a:srgbClr val="1A9CB0"/>
                </a:solidFill>
                <a:latin typeface="Consolas" panose="020B0609020204030204" pitchFamily="49" charset="0"/>
              </a:rPr>
            </a:br>
            <a:r>
              <a:rPr lang="hu-HU" sz="1800" b="1" smtClean="0">
                <a:solidFill>
                  <a:srgbClr val="1A9CB0"/>
                </a:solidFill>
                <a:latin typeface="Consolas" panose="020B0609020204030204" pitchFamily="49" charset="0"/>
              </a:rPr>
              <a:t>	</a:t>
            </a:r>
            <a:r>
              <a:rPr lang="hu-HU" sz="1800" b="1" smtClean="0">
                <a:solidFill>
                  <a:srgbClr val="2FC2D9"/>
                </a:solidFill>
                <a:latin typeface="Consolas" panose="020B0609020204030204" pitchFamily="49" charset="0"/>
              </a:rPr>
              <a:t>”movies”:</a:t>
            </a:r>
            <a:r>
              <a:rPr lang="hu-HU" sz="1800" b="1" smtClean="0">
                <a:solidFill>
                  <a:srgbClr val="1A9CB0"/>
                </a:solidFill>
                <a:latin typeface="Consolas" panose="020B0609020204030204" pitchFamily="49" charset="0"/>
              </a:rPr>
              <a:t> [</a:t>
            </a:r>
          </a:p>
          <a:p>
            <a:pPr marL="0" indent="0">
              <a:buNone/>
            </a:pPr>
            <a:r>
              <a:rPr lang="hu-HU" sz="1800" b="1">
                <a:solidFill>
                  <a:srgbClr val="1A9CB0"/>
                </a:solidFill>
                <a:latin typeface="Consolas" panose="020B0609020204030204" pitchFamily="49" charset="0"/>
              </a:rPr>
              <a:t>	</a:t>
            </a:r>
            <a:r>
              <a:rPr lang="hu-HU" sz="1800" b="1" smtClean="0">
                <a:solidFill>
                  <a:srgbClr val="1A9CB0"/>
                </a:solidFill>
                <a:latin typeface="Consolas" panose="020B0609020204030204" pitchFamily="49" charset="0"/>
              </a:rPr>
              <a:t>	”Crank”</a:t>
            </a:r>
            <a:r>
              <a:rPr lang="hu-HU" sz="1800" b="1" smtClean="0">
                <a:solidFill>
                  <a:srgbClr val="2FC2D9"/>
                </a:solidFill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hu-HU" sz="1800" b="1">
                <a:solidFill>
                  <a:srgbClr val="1A9CB0"/>
                </a:solidFill>
                <a:latin typeface="Consolas" panose="020B0609020204030204" pitchFamily="49" charset="0"/>
              </a:rPr>
              <a:t>	</a:t>
            </a:r>
            <a:r>
              <a:rPr lang="hu-HU" sz="1800" b="1" smtClean="0">
                <a:solidFill>
                  <a:srgbClr val="1A9CB0"/>
                </a:solidFill>
                <a:latin typeface="Consolas" panose="020B0609020204030204" pitchFamily="49" charset="0"/>
              </a:rPr>
              <a:t>	”The Transporter”</a:t>
            </a:r>
          </a:p>
          <a:p>
            <a:pPr marL="0" indent="0">
              <a:buNone/>
            </a:pPr>
            <a:r>
              <a:rPr lang="hu-HU" sz="1800" b="1">
                <a:solidFill>
                  <a:srgbClr val="1A9CB0"/>
                </a:solidFill>
                <a:latin typeface="Consolas" panose="020B0609020204030204" pitchFamily="49" charset="0"/>
              </a:rPr>
              <a:t>	</a:t>
            </a:r>
            <a:r>
              <a:rPr lang="hu-HU" sz="1800" b="1" smtClean="0">
                <a:solidFill>
                  <a:srgbClr val="1A9CB0"/>
                </a:solidFill>
                <a:latin typeface="Consolas" panose="020B0609020204030204" pitchFamily="49" charset="0"/>
              </a:rPr>
              <a:t>]</a:t>
            </a:r>
          </a:p>
          <a:p>
            <a:pPr marL="0" indent="0">
              <a:buNone/>
            </a:pPr>
            <a:r>
              <a:rPr lang="hu-HU" sz="1800" b="1">
                <a:solidFill>
                  <a:srgbClr val="2FC2D9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2" name="Szöveg helye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hu-HU" smtClean="0"/>
              <a:t>JSON</a:t>
            </a:r>
            <a:endParaRPr lang="hu-HU"/>
          </a:p>
        </p:txBody>
      </p:sp>
      <p:pic>
        <p:nvPicPr>
          <p:cNvPr id="1026" name="Picture 2" descr="http://undeadwalking.com/files/2014/11/Jason-statham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32" r="25255"/>
          <a:stretch/>
        </p:blipFill>
        <p:spPr bwMode="auto">
          <a:xfrm>
            <a:off x="5172894" y="932688"/>
            <a:ext cx="3994484" cy="5572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1719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362" y="1562322"/>
            <a:ext cx="4812531" cy="4572000"/>
          </a:xfrm>
        </p:spPr>
        <p:txBody>
          <a:bodyPr>
            <a:normAutofit/>
          </a:bodyPr>
          <a:lstStyle/>
          <a:p>
            <a:r>
              <a:rPr lang="hu-HU" sz="1800" smtClean="0"/>
              <a:t>eval()</a:t>
            </a:r>
            <a:br>
              <a:rPr lang="hu-HU" sz="1800" smtClean="0"/>
            </a:br>
            <a:r>
              <a:rPr lang="hu-HU" smtClean="0"/>
              <a:t>Risky! Could execute unwanted code!</a:t>
            </a:r>
            <a:endParaRPr lang="hu-HU" sz="1800" smtClean="0"/>
          </a:p>
          <a:p>
            <a:r>
              <a:rPr lang="hu-HU" sz="1800" smtClean="0">
                <a:latin typeface="+mj-lt"/>
              </a:rPr>
              <a:t>JSON.parse()</a:t>
            </a:r>
            <a:br>
              <a:rPr lang="hu-HU" sz="1800" smtClean="0">
                <a:latin typeface="+mj-lt"/>
              </a:rPr>
            </a:br>
            <a:r>
              <a:rPr lang="hu-HU">
                <a:latin typeface="+mj-lt"/>
              </a:rPr>
              <a:t>Since ES5. Parses a JSON string into </a:t>
            </a:r>
            <a:r>
              <a:rPr lang="hu-HU" smtClean="0">
                <a:latin typeface="+mj-lt"/>
              </a:rPr>
              <a:t>an </a:t>
            </a:r>
            <a:r>
              <a:rPr lang="hu-HU">
                <a:latin typeface="+mj-lt"/>
              </a:rPr>
              <a:t>object.</a:t>
            </a:r>
            <a:br>
              <a:rPr lang="hu-HU">
                <a:latin typeface="+mj-lt"/>
              </a:rPr>
            </a:br>
            <a:r>
              <a:rPr lang="hu-HU">
                <a:latin typeface="+mj-lt"/>
              </a:rPr>
              <a:t/>
            </a:r>
            <a:br>
              <a:rPr lang="hu-HU">
                <a:latin typeface="+mj-lt"/>
              </a:rPr>
            </a:br>
            <a:r>
              <a:rPr lang="hu-HU" sz="1400" b="1">
                <a:solidFill>
                  <a:srgbClr val="2FC2D9"/>
                </a:solidFill>
                <a:latin typeface="Consolas" panose="020B0609020204030204" pitchFamily="49" charset="0"/>
              </a:rPr>
              <a:t>var</a:t>
            </a:r>
            <a:r>
              <a:rPr lang="hu-HU" sz="1400">
                <a:solidFill>
                  <a:srgbClr val="2FC2D9"/>
                </a:solidFill>
                <a:latin typeface="Consolas" panose="020B0609020204030204" pitchFamily="49" charset="0"/>
              </a:rPr>
              <a:t> </a:t>
            </a:r>
            <a:r>
              <a:rPr lang="hu-HU" sz="1400" smtClean="0">
                <a:solidFill>
                  <a:srgbClr val="1A9CB0"/>
                </a:solidFill>
                <a:latin typeface="Consolas" panose="020B0609020204030204" pitchFamily="49" charset="0"/>
              </a:rPr>
              <a:t>d</a:t>
            </a:r>
            <a:r>
              <a:rPr lang="hu-HU" sz="1400" smtClean="0">
                <a:solidFill>
                  <a:srgbClr val="2FC2D9"/>
                </a:solidFill>
                <a:latin typeface="Consolas" panose="020B0609020204030204" pitchFamily="49" charset="0"/>
              </a:rPr>
              <a:t> </a:t>
            </a:r>
            <a:r>
              <a:rPr lang="hu-HU" sz="1400">
                <a:solidFill>
                  <a:srgbClr val="2FC2D9"/>
                </a:solidFill>
                <a:latin typeface="Consolas" panose="020B0609020204030204" pitchFamily="49" charset="0"/>
              </a:rPr>
              <a:t>= '{"name": "</a:t>
            </a:r>
            <a:r>
              <a:rPr lang="hu-HU" sz="1400">
                <a:solidFill>
                  <a:srgbClr val="1A9CB0"/>
                </a:solidFill>
                <a:latin typeface="Consolas" panose="020B0609020204030204" pitchFamily="49" charset="0"/>
              </a:rPr>
              <a:t>John Doe</a:t>
            </a:r>
            <a:r>
              <a:rPr lang="hu-HU" sz="1400">
                <a:solidFill>
                  <a:srgbClr val="2FC2D9"/>
                </a:solidFill>
                <a:latin typeface="Consolas" panose="020B0609020204030204" pitchFamily="49" charset="0"/>
              </a:rPr>
              <a:t>", "age": </a:t>
            </a:r>
            <a:r>
              <a:rPr lang="hu-HU" sz="1400">
                <a:solidFill>
                  <a:srgbClr val="1A9CB0"/>
                </a:solidFill>
                <a:latin typeface="Consolas" panose="020B0609020204030204" pitchFamily="49" charset="0"/>
              </a:rPr>
              <a:t>22</a:t>
            </a:r>
            <a:r>
              <a:rPr lang="hu-HU" sz="1400">
                <a:solidFill>
                  <a:srgbClr val="2FC2D9"/>
                </a:solidFill>
                <a:latin typeface="Consolas" panose="020B0609020204030204" pitchFamily="49" charset="0"/>
              </a:rPr>
              <a:t> }';</a:t>
            </a:r>
            <a:br>
              <a:rPr lang="hu-HU" sz="1400">
                <a:solidFill>
                  <a:srgbClr val="2FC2D9"/>
                </a:solidFill>
                <a:latin typeface="Consolas" panose="020B0609020204030204" pitchFamily="49" charset="0"/>
              </a:rPr>
            </a:br>
            <a:r>
              <a:rPr lang="hu-HU" sz="1400" smtClean="0">
                <a:solidFill>
                  <a:srgbClr val="2FC2D9"/>
                </a:solidFill>
                <a:latin typeface="Consolas" panose="020B0609020204030204" pitchFamily="49" charset="0"/>
              </a:rPr>
              <a:t/>
            </a:r>
            <a:br>
              <a:rPr lang="hu-HU" sz="1400" smtClean="0">
                <a:solidFill>
                  <a:srgbClr val="2FC2D9"/>
                </a:solidFill>
                <a:latin typeface="Consolas" panose="020B0609020204030204" pitchFamily="49" charset="0"/>
              </a:rPr>
            </a:br>
            <a:r>
              <a:rPr lang="hu-HU" sz="1400" b="1" smtClean="0">
                <a:solidFill>
                  <a:srgbClr val="2FC2D9"/>
                </a:solidFill>
                <a:latin typeface="Consolas" panose="020B0609020204030204" pitchFamily="49" charset="0"/>
              </a:rPr>
              <a:t>var</a:t>
            </a:r>
            <a:r>
              <a:rPr lang="hu-HU" sz="1400" smtClean="0">
                <a:solidFill>
                  <a:srgbClr val="2FC2D9"/>
                </a:solidFill>
                <a:latin typeface="Consolas" panose="020B0609020204030204" pitchFamily="49" charset="0"/>
              </a:rPr>
              <a:t> </a:t>
            </a:r>
            <a:r>
              <a:rPr lang="hu-HU" sz="1400">
                <a:solidFill>
                  <a:srgbClr val="1A9CB0"/>
                </a:solidFill>
                <a:latin typeface="Consolas" panose="020B0609020204030204" pitchFamily="49" charset="0"/>
              </a:rPr>
              <a:t>jsObject</a:t>
            </a:r>
            <a:r>
              <a:rPr lang="hu-HU" sz="1400">
                <a:solidFill>
                  <a:srgbClr val="2FC2D9"/>
                </a:solidFill>
                <a:latin typeface="Consolas" panose="020B0609020204030204" pitchFamily="49" charset="0"/>
              </a:rPr>
              <a:t> = </a:t>
            </a:r>
            <a:r>
              <a:rPr lang="hu-HU" sz="1400" smtClean="0">
                <a:solidFill>
                  <a:srgbClr val="2FC2D9"/>
                </a:solidFill>
                <a:latin typeface="Consolas" panose="020B0609020204030204" pitchFamily="49" charset="0"/>
              </a:rPr>
              <a:t>JSON.</a:t>
            </a:r>
            <a:r>
              <a:rPr lang="hu-HU" sz="1400" b="1" smtClean="0">
                <a:solidFill>
                  <a:srgbClr val="2FC2D9"/>
                </a:solidFill>
                <a:latin typeface="Consolas" panose="020B0609020204030204" pitchFamily="49" charset="0"/>
              </a:rPr>
              <a:t>parse</a:t>
            </a:r>
            <a:r>
              <a:rPr lang="hu-HU" sz="1400" smtClean="0">
                <a:solidFill>
                  <a:srgbClr val="2FC2D9"/>
                </a:solidFill>
                <a:latin typeface="Consolas" panose="020B0609020204030204" pitchFamily="49" charset="0"/>
              </a:rPr>
              <a:t>(d);</a:t>
            </a:r>
            <a:br>
              <a:rPr lang="hu-HU" sz="1400" smtClean="0">
                <a:solidFill>
                  <a:srgbClr val="2FC2D9"/>
                </a:solidFill>
                <a:latin typeface="Consolas" panose="020B0609020204030204" pitchFamily="49" charset="0"/>
              </a:rPr>
            </a:br>
            <a:r>
              <a:rPr lang="hu-HU" sz="1400">
                <a:solidFill>
                  <a:srgbClr val="2FC2D9"/>
                </a:solidFill>
                <a:latin typeface="Consolas" panose="020B0609020204030204" pitchFamily="49" charset="0"/>
              </a:rPr>
              <a:t/>
            </a:r>
            <a:br>
              <a:rPr lang="hu-HU" sz="1400">
                <a:solidFill>
                  <a:srgbClr val="2FC2D9"/>
                </a:solidFill>
                <a:latin typeface="Consolas" panose="020B0609020204030204" pitchFamily="49" charset="0"/>
              </a:rPr>
            </a:br>
            <a:r>
              <a:rPr lang="hu-HU" sz="1400">
                <a:solidFill>
                  <a:srgbClr val="2FC2D9"/>
                </a:solidFill>
                <a:latin typeface="Consolas" panose="020B0609020204030204" pitchFamily="49" charset="0"/>
              </a:rPr>
              <a:t>console.</a:t>
            </a:r>
            <a:r>
              <a:rPr lang="hu-HU" sz="1400" b="1">
                <a:solidFill>
                  <a:srgbClr val="2FC2D9"/>
                </a:solidFill>
                <a:latin typeface="Consolas" panose="020B0609020204030204" pitchFamily="49" charset="0"/>
              </a:rPr>
              <a:t>log</a:t>
            </a:r>
            <a:r>
              <a:rPr lang="hu-HU" sz="1400">
                <a:solidFill>
                  <a:srgbClr val="2FC2D9"/>
                </a:solidFill>
                <a:latin typeface="Consolas" panose="020B0609020204030204" pitchFamily="49" charset="0"/>
              </a:rPr>
              <a:t>(</a:t>
            </a:r>
            <a:r>
              <a:rPr lang="hu-HU" sz="1400">
                <a:solidFill>
                  <a:srgbClr val="1A9CB0"/>
                </a:solidFill>
                <a:latin typeface="Consolas" panose="020B0609020204030204" pitchFamily="49" charset="0"/>
              </a:rPr>
              <a:t>jsObject.name</a:t>
            </a:r>
            <a:r>
              <a:rPr lang="hu-HU" sz="1400">
                <a:solidFill>
                  <a:srgbClr val="2FC2D9"/>
                </a:solidFill>
                <a:latin typeface="Consolas" panose="020B0609020204030204" pitchFamily="49" charset="0"/>
              </a:rPr>
              <a:t> + ' ' + </a:t>
            </a:r>
            <a:r>
              <a:rPr lang="hu-HU" sz="1400">
                <a:solidFill>
                  <a:srgbClr val="1A9CB0"/>
                </a:solidFill>
                <a:latin typeface="Consolas" panose="020B0609020204030204" pitchFamily="49" charset="0"/>
              </a:rPr>
              <a:t>jsObject.age</a:t>
            </a:r>
            <a:r>
              <a:rPr lang="hu-HU" sz="1400" smtClean="0">
                <a:solidFill>
                  <a:srgbClr val="2FC2D9"/>
                </a:solidFill>
                <a:latin typeface="Consolas" panose="020B0609020204030204" pitchFamily="49" charset="0"/>
              </a:rPr>
              <a:t>); </a:t>
            </a:r>
            <a:r>
              <a:rPr lang="hu-HU" sz="1400" smtClean="0">
                <a:solidFill>
                  <a:srgbClr val="464547"/>
                </a:solidFill>
                <a:latin typeface="Consolas" panose="020B0609020204030204" pitchFamily="49" charset="0"/>
              </a:rPr>
              <a:t>// </a:t>
            </a:r>
            <a:r>
              <a:rPr lang="hu-HU" sz="1400">
                <a:solidFill>
                  <a:srgbClr val="464547"/>
                </a:solidFill>
                <a:latin typeface="Consolas" panose="020B0609020204030204" pitchFamily="49" charset="0"/>
              </a:rPr>
              <a:t>'John Doe 22'</a:t>
            </a:r>
            <a:endParaRPr lang="hu-HU">
              <a:solidFill>
                <a:srgbClr val="464547"/>
              </a:solidFill>
              <a:latin typeface="Consolas" panose="020B0609020204030204" pitchFamily="49" charset="0"/>
            </a:endParaRPr>
          </a:p>
          <a:p>
            <a:endParaRPr lang="hu-HU" smtClean="0">
              <a:latin typeface="+mj-lt"/>
            </a:endParaRPr>
          </a:p>
          <a:p>
            <a:pPr marL="0" indent="0">
              <a:buNone/>
            </a:pPr>
            <a:endParaRPr lang="hu-HU" sz="1800" b="1">
              <a:latin typeface="Consolas" panose="020B0609020204030204" pitchFamily="49" charset="0"/>
            </a:endParaRPr>
          </a:p>
        </p:txBody>
      </p:sp>
      <p:sp>
        <p:nvSpPr>
          <p:cNvPr id="2" name="Szöveg helye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hu-HU" smtClean="0"/>
              <a:t>JSON</a:t>
            </a:r>
            <a:endParaRPr lang="hu-HU"/>
          </a:p>
        </p:txBody>
      </p:sp>
      <p:pic>
        <p:nvPicPr>
          <p:cNvPr id="1026" name="Picture 2" descr="http://undeadwalking.com/files/2014/11/Jason-statham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32" r="25255"/>
          <a:stretch/>
        </p:blipFill>
        <p:spPr bwMode="auto">
          <a:xfrm>
            <a:off x="5172894" y="932688"/>
            <a:ext cx="3994484" cy="5572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 Placeholder 3"/>
          <p:cNvSpPr txBox="1">
            <a:spLocks/>
          </p:cNvSpPr>
          <p:nvPr/>
        </p:nvSpPr>
        <p:spPr>
          <a:xfrm>
            <a:off x="418148" y="1240393"/>
            <a:ext cx="2011680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Clr>
                <a:schemeClr val="accent2"/>
              </a:buClr>
              <a:buFont typeface="Arial"/>
              <a:buNone/>
              <a:defRPr sz="1200" kern="1200">
                <a:solidFill>
                  <a:schemeClr val="bg1"/>
                </a:solidFill>
                <a:latin typeface="Arial Black"/>
                <a:ea typeface="+mn-ea"/>
                <a:cs typeface="Arial Black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 smtClean="0"/>
              <a:t>Parsing JSON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249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48" t="1" r="5748" b="1"/>
          <a:stretch/>
        </p:blipFill>
        <p:spPr>
          <a:xfrm>
            <a:off x="0" y="0"/>
            <a:ext cx="9144000" cy="6858000"/>
          </a:xfrm>
        </p:spPr>
      </p:pic>
      <p:sp>
        <p:nvSpPr>
          <p:cNvPr id="17" name="Text Placeholder 16"/>
          <p:cNvSpPr>
            <a:spLocks noGrp="1"/>
          </p:cNvSpPr>
          <p:nvPr>
            <p:ph type="body" sz="quarter" idx="17"/>
          </p:nvPr>
        </p:nvSpPr>
        <p:spPr>
          <a:xfrm>
            <a:off x="866629" y="3276170"/>
            <a:ext cx="2934073" cy="284693"/>
          </a:xfrm>
        </p:spPr>
        <p:txBody>
          <a:bodyPr/>
          <a:lstStyle/>
          <a:p>
            <a:r>
              <a:rPr lang="hu-HU" smtClean="0"/>
              <a:t>JavaScript – An Introduction</a:t>
            </a:r>
            <a:endParaRPr lang="en-US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8"/>
          </p:nvPr>
        </p:nvSpPr>
        <p:spPr>
          <a:xfrm>
            <a:off x="872405" y="3831947"/>
            <a:ext cx="2362506" cy="647100"/>
          </a:xfrm>
        </p:spPr>
        <p:txBody>
          <a:bodyPr/>
          <a:lstStyle/>
          <a:p>
            <a:r>
              <a:rPr lang="hu-HU" smtClean="0"/>
              <a:t>timers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720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u-HU" sz="1800" smtClean="0"/>
              <a:t>JavaScript execution in the browser is synchronous by default</a:t>
            </a:r>
          </a:p>
          <a:p>
            <a:r>
              <a:rPr lang="hu-HU" sz="1800" smtClean="0"/>
              <a:t>There are ways to delay or schedule execution of code</a:t>
            </a:r>
          </a:p>
          <a:p>
            <a:pPr lvl="1"/>
            <a:r>
              <a:rPr lang="hu-HU" sz="1800" smtClean="0"/>
              <a:t>Once, after an amount of time</a:t>
            </a:r>
          </a:p>
          <a:p>
            <a:pPr lvl="1"/>
            <a:r>
              <a:rPr lang="hu-HU" sz="1800" smtClean="0"/>
              <a:t>Periodically</a:t>
            </a:r>
          </a:p>
        </p:txBody>
      </p:sp>
      <p:sp>
        <p:nvSpPr>
          <p:cNvPr id="2" name="Szöveg helye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hu-HU" smtClean="0"/>
              <a:t>TIMERS</a:t>
            </a:r>
            <a:endParaRPr lang="hu-HU"/>
          </a:p>
        </p:txBody>
      </p:sp>
      <p:pic>
        <p:nvPicPr>
          <p:cNvPr id="1026" name="Picture 2" descr="https://www.codementor.io/assets/page_img/learn-javascrip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1868486"/>
            <a:ext cx="3276600" cy="3714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Kép helye 4"/>
          <p:cNvPicPr>
            <a:picLocks noGrp="1" noChangeAspect="1"/>
          </p:cNvPicPr>
          <p:nvPr>
            <p:ph type="pic" sz="quarter" idx="1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08" r="13108"/>
          <a:stretch>
            <a:fillRect/>
          </a:stretch>
        </p:blipFill>
        <p:spPr>
          <a:xfrm>
            <a:off x="5029200" y="980456"/>
            <a:ext cx="4114800" cy="5481759"/>
          </a:xfrm>
        </p:spPr>
      </p:pic>
    </p:spTree>
    <p:extLst>
      <p:ext uri="{BB962C8B-B14F-4D97-AF65-F5344CB8AC3E}">
        <p14:creationId xmlns:p14="http://schemas.microsoft.com/office/powerpoint/2010/main" val="2113880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119585"/>
            <a:ext cx="4343400" cy="480615"/>
          </a:xfrm>
        </p:spPr>
        <p:txBody>
          <a:bodyPr>
            <a:normAutofit/>
          </a:bodyPr>
          <a:lstStyle/>
          <a:p>
            <a:r>
              <a:rPr lang="hu-HU" sz="1800" smtClean="0"/>
              <a:t>Once, after a given amount of time</a:t>
            </a:r>
          </a:p>
        </p:txBody>
      </p:sp>
      <p:sp>
        <p:nvSpPr>
          <p:cNvPr id="2" name="Szöveg helye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hu-HU" smtClean="0"/>
              <a:t>TIMERS</a:t>
            </a:r>
            <a:endParaRPr lang="hu-HU"/>
          </a:p>
        </p:txBody>
      </p:sp>
      <p:pic>
        <p:nvPicPr>
          <p:cNvPr id="1026" name="Picture 2" descr="https://www.codementor.io/assets/page_img/learn-javascrip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1868486"/>
            <a:ext cx="3276600" cy="3714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Kép helye 4"/>
          <p:cNvPicPr>
            <a:picLocks noGrp="1" noChangeAspect="1"/>
          </p:cNvPicPr>
          <p:nvPr>
            <p:ph type="pic" sz="quarter" idx="1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08" r="13108"/>
          <a:stretch>
            <a:fillRect/>
          </a:stretch>
        </p:blipFill>
        <p:spPr>
          <a:xfrm>
            <a:off x="5029200" y="980456"/>
            <a:ext cx="4114800" cy="5481759"/>
          </a:xfrm>
        </p:spPr>
      </p:pic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529389" y="1686386"/>
            <a:ext cx="3920047" cy="1015663"/>
          </a:xfrm>
          <a:prstGeom prst="rect">
            <a:avLst/>
          </a:prstGeom>
          <a:solidFill>
            <a:srgbClr val="F8F8F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hu-HU" altLang="hu-HU" sz="2000" b="0" i="0" u="none" strike="noStrike" cap="none" normalizeH="0" baseline="0" smtClean="0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</a:rPr>
              <a:t>window</a:t>
            </a:r>
            <a:r>
              <a:rPr kumimoji="0" lang="hu-HU" altLang="hu-HU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.setTimeout(</a:t>
            </a:r>
            <a:r>
              <a:rPr kumimoji="0" lang="hu-HU" altLang="hu-HU" sz="2000" b="1" i="0" u="none" strike="noStrike" cap="none" normalizeH="0" baseline="0" smtClean="0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</a:rPr>
              <a:t>function</a:t>
            </a:r>
            <a:r>
              <a:rPr kumimoji="0" lang="hu-HU" altLang="hu-HU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() {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hu-HU" altLang="hu-HU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   console.log(</a:t>
            </a:r>
            <a:r>
              <a:rPr kumimoji="0" lang="hu-HU" altLang="hu-HU" sz="2000" b="0" i="0" u="none" strike="noStrike" cap="none" normalizeH="0" baseline="0" smtClean="0">
                <a:ln>
                  <a:noFill/>
                </a:ln>
                <a:solidFill>
                  <a:srgbClr val="BA2121"/>
                </a:solidFill>
                <a:effectLst/>
                <a:latin typeface="Arial Unicode MS"/>
              </a:rPr>
              <a:t>'Disco!'</a:t>
            </a:r>
            <a:r>
              <a:rPr kumimoji="0" lang="hu-HU" altLang="hu-HU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hu-HU" altLang="hu-HU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}, </a:t>
            </a:r>
            <a:r>
              <a:rPr kumimoji="0" lang="hu-HU" altLang="hu-HU" sz="2000" b="0" i="0" u="none" strike="noStrike" cap="none" normalizeH="0" baseline="0" smtClean="0">
                <a:ln>
                  <a:noFill/>
                </a:ln>
                <a:solidFill>
                  <a:srgbClr val="666666"/>
                </a:solidFill>
                <a:effectLst/>
                <a:latin typeface="Arial Unicode MS"/>
              </a:rPr>
              <a:t>1000</a:t>
            </a:r>
            <a:r>
              <a:rPr kumimoji="0" lang="hu-HU" altLang="hu-HU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); </a:t>
            </a:r>
            <a:endParaRPr kumimoji="0" lang="hu-HU" altLang="hu-HU" sz="4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515352" y="4048346"/>
            <a:ext cx="3922295" cy="954107"/>
          </a:xfrm>
          <a:prstGeom prst="rect">
            <a:avLst/>
          </a:prstGeom>
          <a:solidFill>
            <a:srgbClr val="F8F8F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hu-HU" altLang="hu-HU" sz="2000" b="0" i="0" u="none" strike="noStrike" cap="none" normalizeH="0" baseline="0" smtClean="0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</a:rPr>
              <a:t>window</a:t>
            </a:r>
            <a:r>
              <a:rPr kumimoji="0" lang="hu-HU" altLang="hu-HU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.setInterval(</a:t>
            </a:r>
            <a:r>
              <a:rPr kumimoji="0" lang="hu-HU" altLang="hu-HU" sz="2000" b="1" i="0" u="none" strike="noStrike" cap="none" normalizeH="0" baseline="0" smtClean="0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</a:rPr>
              <a:t>function</a:t>
            </a:r>
            <a:r>
              <a:rPr kumimoji="0" lang="hu-HU" altLang="hu-HU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()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hu-HU" altLang="hu-HU">
                <a:latin typeface="Arial Unicode MS"/>
              </a:rPr>
              <a:t> </a:t>
            </a:r>
            <a:r>
              <a:rPr lang="hu-HU" altLang="hu-HU" smtClean="0">
                <a:latin typeface="Arial Unicode MS"/>
              </a:rPr>
              <a:t>   </a:t>
            </a:r>
            <a:r>
              <a:rPr kumimoji="0" lang="hu-HU" altLang="hu-HU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console.log(</a:t>
            </a:r>
            <a:r>
              <a:rPr kumimoji="0" lang="hu-HU" altLang="hu-HU" b="0" i="0" u="none" strike="noStrike" cap="none" normalizeH="0" baseline="0" smtClean="0">
                <a:ln>
                  <a:noFill/>
                </a:ln>
                <a:solidFill>
                  <a:srgbClr val="BA2121"/>
                </a:solidFill>
                <a:effectLst/>
                <a:latin typeface="Arial Unicode MS"/>
              </a:rPr>
              <a:t>'Party!'</a:t>
            </a:r>
            <a:r>
              <a:rPr kumimoji="0" lang="hu-HU" altLang="hu-HU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hu-HU" altLang="hu-HU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}, </a:t>
            </a:r>
            <a:r>
              <a:rPr kumimoji="0" lang="hu-HU" altLang="hu-HU" b="0" i="0" u="none" strike="noStrike" cap="none" normalizeH="0" baseline="0" smtClean="0">
                <a:ln>
                  <a:noFill/>
                </a:ln>
                <a:solidFill>
                  <a:srgbClr val="666666"/>
                </a:solidFill>
                <a:effectLst/>
                <a:latin typeface="Arial Unicode MS"/>
              </a:rPr>
              <a:t>5000</a:t>
            </a:r>
            <a:r>
              <a:rPr kumimoji="0" lang="hu-HU" altLang="hu-HU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); </a:t>
            </a:r>
            <a:endParaRPr kumimoji="0" lang="hu-HU" altLang="hu-HU" sz="4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304800" y="3444351"/>
            <a:ext cx="4343400" cy="4806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3736" marR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600" kern="1200" baseline="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 sz="1800" smtClean="0"/>
              <a:t>Periodically</a:t>
            </a:r>
          </a:p>
        </p:txBody>
      </p:sp>
    </p:spTree>
    <p:extLst>
      <p:ext uri="{BB962C8B-B14F-4D97-AF65-F5344CB8AC3E}">
        <p14:creationId xmlns:p14="http://schemas.microsoft.com/office/powerpoint/2010/main" val="4015508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5196" y="1119585"/>
            <a:ext cx="4473004" cy="480615"/>
          </a:xfrm>
        </p:spPr>
        <p:txBody>
          <a:bodyPr>
            <a:normAutofit/>
          </a:bodyPr>
          <a:lstStyle/>
          <a:p>
            <a:r>
              <a:rPr lang="hu-HU" sz="1800" smtClean="0"/>
              <a:t>Stopping execution</a:t>
            </a:r>
          </a:p>
        </p:txBody>
      </p:sp>
      <p:sp>
        <p:nvSpPr>
          <p:cNvPr id="2" name="Szöveg helye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hu-HU" smtClean="0"/>
              <a:t>TIMERS</a:t>
            </a:r>
            <a:endParaRPr lang="hu-HU"/>
          </a:p>
        </p:txBody>
      </p:sp>
      <p:pic>
        <p:nvPicPr>
          <p:cNvPr id="1026" name="Picture 2" descr="https://www.codementor.io/assets/page_img/learn-javascrip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1868486"/>
            <a:ext cx="3276600" cy="3714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Kép helye 4"/>
          <p:cNvPicPr>
            <a:picLocks noGrp="1" noChangeAspect="1"/>
          </p:cNvPicPr>
          <p:nvPr>
            <p:ph type="pic" sz="quarter" idx="1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08" r="13108"/>
          <a:stretch>
            <a:fillRect/>
          </a:stretch>
        </p:blipFill>
        <p:spPr>
          <a:xfrm>
            <a:off x="5029200" y="980456"/>
            <a:ext cx="4114800" cy="5481759"/>
          </a:xfrm>
        </p:spPr>
      </p:pic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175196" y="1600200"/>
            <a:ext cx="4500014" cy="1477328"/>
          </a:xfrm>
          <a:prstGeom prst="rect">
            <a:avLst/>
          </a:prstGeom>
          <a:solidFill>
            <a:srgbClr val="F8F8F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hu-HU" altLang="hu-HU" b="1" i="0" u="none" strike="noStrike" cap="none" normalizeH="0" baseline="0" smtClean="0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</a:rPr>
              <a:t>var</a:t>
            </a:r>
            <a:r>
              <a:rPr kumimoji="0" lang="hu-HU" altLang="hu-HU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intvl </a:t>
            </a:r>
            <a:r>
              <a:rPr kumimoji="0" lang="hu-HU" altLang="hu-HU" b="0" i="0" u="none" strike="noStrike" cap="none" normalizeH="0" baseline="0" smtClean="0">
                <a:ln>
                  <a:noFill/>
                </a:ln>
                <a:solidFill>
                  <a:srgbClr val="666666"/>
                </a:solidFill>
                <a:effectLst/>
                <a:latin typeface="Arial Unicode MS"/>
              </a:rPr>
              <a:t>=</a:t>
            </a:r>
            <a:r>
              <a:rPr kumimoji="0" lang="hu-HU" altLang="hu-HU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hu-HU" altLang="hu-HU" b="0" i="0" u="none" strike="noStrike" cap="none" normalizeH="0" baseline="0" smtClean="0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</a:rPr>
              <a:t>window</a:t>
            </a:r>
            <a:r>
              <a:rPr kumimoji="0" lang="hu-HU" altLang="hu-HU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.setInterval(</a:t>
            </a:r>
            <a:r>
              <a:rPr kumimoji="0" lang="hu-HU" altLang="hu-HU" b="1" i="0" u="none" strike="noStrike" cap="none" normalizeH="0" baseline="0" smtClean="0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</a:rPr>
              <a:t>function</a:t>
            </a:r>
            <a:r>
              <a:rPr kumimoji="0" lang="hu-HU" altLang="hu-HU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()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hu-HU" altLang="hu-HU">
                <a:latin typeface="Arial Unicode MS"/>
              </a:rPr>
              <a:t> </a:t>
            </a:r>
            <a:r>
              <a:rPr lang="hu-HU" altLang="hu-HU" smtClean="0">
                <a:latin typeface="Arial Unicode MS"/>
              </a:rPr>
              <a:t>   </a:t>
            </a:r>
            <a:r>
              <a:rPr kumimoji="0" lang="hu-HU" altLang="hu-HU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console.log(</a:t>
            </a:r>
            <a:r>
              <a:rPr kumimoji="0" lang="hu-HU" altLang="hu-HU" b="0" i="0" u="none" strike="noStrike" cap="none" normalizeH="0" baseline="0" smtClean="0">
                <a:ln>
                  <a:noFill/>
                </a:ln>
                <a:solidFill>
                  <a:srgbClr val="BA2121"/>
                </a:solidFill>
                <a:effectLst/>
                <a:latin typeface="Arial Unicode MS"/>
              </a:rPr>
              <a:t>'Party!'</a:t>
            </a:r>
            <a:r>
              <a:rPr kumimoji="0" lang="hu-HU" altLang="hu-HU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hu-HU" altLang="hu-HU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}, </a:t>
            </a:r>
            <a:r>
              <a:rPr kumimoji="0" lang="hu-HU" altLang="hu-HU" b="0" i="0" u="none" strike="noStrike" cap="none" normalizeH="0" baseline="0" smtClean="0">
                <a:ln>
                  <a:noFill/>
                </a:ln>
                <a:solidFill>
                  <a:srgbClr val="666666"/>
                </a:solidFill>
                <a:effectLst/>
                <a:latin typeface="Arial Unicode MS"/>
              </a:rPr>
              <a:t>5000</a:t>
            </a:r>
            <a:r>
              <a:rPr kumimoji="0" lang="hu-HU" altLang="hu-HU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hu-HU" altLang="hu-HU"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hu-HU" altLang="hu-HU" b="0" i="0" u="none" strike="noStrike" cap="none" normalizeH="0" baseline="0" smtClean="0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</a:rPr>
              <a:t>window</a:t>
            </a:r>
            <a:r>
              <a:rPr kumimoji="0" lang="hu-HU" altLang="hu-HU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.clearInterval(intvl); </a:t>
            </a:r>
            <a:endParaRPr kumimoji="0" lang="hu-HU" altLang="hu-HU" sz="4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175196" y="3324225"/>
            <a:ext cx="4670959" cy="1477328"/>
          </a:xfrm>
          <a:prstGeom prst="rect">
            <a:avLst/>
          </a:prstGeom>
          <a:solidFill>
            <a:srgbClr val="F8F8F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hu-HU" altLang="hu-HU" b="1" i="0" u="none" strike="noStrike" cap="none" normalizeH="0" baseline="0" smtClean="0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</a:rPr>
              <a:t>var</a:t>
            </a:r>
            <a:r>
              <a:rPr kumimoji="0" lang="hu-HU" altLang="hu-HU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timer </a:t>
            </a:r>
            <a:r>
              <a:rPr kumimoji="0" lang="hu-HU" altLang="hu-HU" b="0" i="0" u="none" strike="noStrike" cap="none" normalizeH="0" baseline="0" smtClean="0">
                <a:ln>
                  <a:noFill/>
                </a:ln>
                <a:solidFill>
                  <a:srgbClr val="666666"/>
                </a:solidFill>
                <a:effectLst/>
                <a:latin typeface="Arial Unicode MS"/>
              </a:rPr>
              <a:t>=</a:t>
            </a:r>
            <a:r>
              <a:rPr kumimoji="0" lang="hu-HU" altLang="hu-HU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hu-HU" altLang="hu-HU" b="0" i="0" u="none" strike="noStrike" cap="none" normalizeH="0" baseline="0" smtClean="0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</a:rPr>
              <a:t>window</a:t>
            </a:r>
            <a:r>
              <a:rPr kumimoji="0" lang="hu-HU" altLang="hu-HU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.setTimeout(</a:t>
            </a:r>
            <a:r>
              <a:rPr kumimoji="0" lang="hu-HU" altLang="hu-HU" b="1" i="0" u="none" strike="noStrike" cap="none" normalizeH="0" baseline="0" smtClean="0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</a:rPr>
              <a:t>function</a:t>
            </a:r>
            <a:r>
              <a:rPr kumimoji="0" lang="hu-HU" altLang="hu-HU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()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hu-HU" altLang="hu-HU">
                <a:latin typeface="Arial Unicode MS"/>
              </a:rPr>
              <a:t> </a:t>
            </a:r>
            <a:r>
              <a:rPr lang="hu-HU" altLang="hu-HU" smtClean="0">
                <a:latin typeface="Arial Unicode MS"/>
              </a:rPr>
              <a:t>   </a:t>
            </a:r>
            <a:r>
              <a:rPr kumimoji="0" lang="hu-HU" altLang="hu-HU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console.log(</a:t>
            </a:r>
            <a:r>
              <a:rPr kumimoji="0" lang="hu-HU" altLang="hu-HU" b="0" i="0" u="none" strike="noStrike" cap="none" normalizeH="0" baseline="0" smtClean="0">
                <a:ln>
                  <a:noFill/>
                </a:ln>
                <a:solidFill>
                  <a:srgbClr val="BA2121"/>
                </a:solidFill>
                <a:effectLst/>
                <a:latin typeface="Arial Unicode MS"/>
              </a:rPr>
              <a:t>’Timeout!'</a:t>
            </a:r>
            <a:r>
              <a:rPr kumimoji="0" lang="hu-HU" altLang="hu-HU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hu-HU" altLang="hu-HU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}, </a:t>
            </a:r>
            <a:r>
              <a:rPr lang="hu-HU" altLang="hu-HU">
                <a:solidFill>
                  <a:srgbClr val="666666"/>
                </a:solidFill>
                <a:latin typeface="Arial Unicode MS"/>
              </a:rPr>
              <a:t>1</a:t>
            </a:r>
            <a:r>
              <a:rPr kumimoji="0" lang="hu-HU" altLang="hu-HU" b="0" i="0" u="none" strike="noStrike" cap="none" normalizeH="0" baseline="0" smtClean="0">
                <a:ln>
                  <a:noFill/>
                </a:ln>
                <a:solidFill>
                  <a:srgbClr val="666666"/>
                </a:solidFill>
                <a:effectLst/>
                <a:latin typeface="Arial Unicode MS"/>
              </a:rPr>
              <a:t>000</a:t>
            </a:r>
            <a:r>
              <a:rPr kumimoji="0" lang="hu-HU" altLang="hu-HU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hu-HU" altLang="hu-HU"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hu-HU" altLang="hu-HU" b="0" i="0" u="none" strike="noStrike" cap="none" normalizeH="0" baseline="0" smtClean="0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</a:rPr>
              <a:t>window</a:t>
            </a:r>
            <a:r>
              <a:rPr kumimoji="0" lang="hu-HU" altLang="hu-HU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.clearTimeout(timer); </a:t>
            </a:r>
            <a:endParaRPr kumimoji="0" lang="hu-HU" altLang="hu-HU" sz="4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8064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48" t="1" r="5748" b="1"/>
          <a:stretch/>
        </p:blipFill>
        <p:spPr>
          <a:xfrm>
            <a:off x="0" y="0"/>
            <a:ext cx="9144000" cy="6858000"/>
          </a:xfrm>
        </p:spPr>
      </p:pic>
      <p:sp>
        <p:nvSpPr>
          <p:cNvPr id="17" name="Text Placeholder 16"/>
          <p:cNvSpPr>
            <a:spLocks noGrp="1"/>
          </p:cNvSpPr>
          <p:nvPr>
            <p:ph type="body" sz="quarter" idx="17"/>
          </p:nvPr>
        </p:nvSpPr>
        <p:spPr>
          <a:xfrm>
            <a:off x="866629" y="3276170"/>
            <a:ext cx="2934073" cy="284693"/>
          </a:xfrm>
        </p:spPr>
        <p:txBody>
          <a:bodyPr/>
          <a:lstStyle/>
          <a:p>
            <a:r>
              <a:rPr lang="hu-HU" smtClean="0"/>
              <a:t>JavaScript – An Introduction</a:t>
            </a:r>
            <a:endParaRPr lang="en-US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8"/>
          </p:nvPr>
        </p:nvSpPr>
        <p:spPr>
          <a:xfrm>
            <a:off x="872405" y="3831947"/>
            <a:ext cx="3877343" cy="647100"/>
          </a:xfrm>
        </p:spPr>
        <p:txBody>
          <a:bodyPr/>
          <a:lstStyle/>
          <a:p>
            <a:r>
              <a:rPr lang="hu-HU" smtClean="0"/>
              <a:t>DOM events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342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u-HU" sz="1800" smtClean="0"/>
              <a:t>A programming language, duh</a:t>
            </a:r>
          </a:p>
          <a:p>
            <a:r>
              <a:rPr lang="hu-HU" sz="1800" smtClean="0"/>
              <a:t>Created by Brendan Eich in May 1995</a:t>
            </a:r>
          </a:p>
          <a:p>
            <a:r>
              <a:rPr lang="hu-HU" sz="1800" smtClean="0"/>
              <a:t>NOT Java</a:t>
            </a:r>
            <a:endParaRPr lang="en-US" sz="1800"/>
          </a:p>
          <a:p>
            <a:r>
              <a:rPr lang="hu-HU" sz="1800" smtClean="0"/>
              <a:t>High-level</a:t>
            </a:r>
          </a:p>
          <a:p>
            <a:r>
              <a:rPr lang="hu-HU" sz="1800" smtClean="0"/>
              <a:t>Dynamic</a:t>
            </a:r>
          </a:p>
          <a:p>
            <a:r>
              <a:rPr lang="hu-HU" sz="1800" smtClean="0"/>
              <a:t>Prototype-based</a:t>
            </a:r>
          </a:p>
          <a:p>
            <a:r>
              <a:rPr lang="hu-HU" sz="1800" smtClean="0"/>
              <a:t>Weakly typed</a:t>
            </a:r>
          </a:p>
          <a:p>
            <a:r>
              <a:rPr lang="hu-HU" sz="1800" smtClean="0"/>
              <a:t>Interpreted</a:t>
            </a:r>
          </a:p>
          <a:p>
            <a:r>
              <a:rPr lang="hu-HU" sz="1800" smtClean="0"/>
              <a:t>Standardized in ECMAScript</a:t>
            </a:r>
            <a:r>
              <a:rPr lang="hu-HU" sz="1800"/>
              <a:t/>
            </a:r>
            <a:br>
              <a:rPr lang="hu-HU" sz="1800"/>
            </a:br>
            <a:r>
              <a:rPr lang="hu-HU" smtClean="0"/>
              <a:t>Current version is Edition 7</a:t>
            </a:r>
            <a:endParaRPr lang="hu-HU" sz="1800"/>
          </a:p>
        </p:txBody>
      </p:sp>
      <p:sp>
        <p:nvSpPr>
          <p:cNvPr id="2" name="Szöveg helye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hu-HU" smtClean="0"/>
              <a:t>WHAT IS JAVASCRIPT?</a:t>
            </a:r>
            <a:endParaRPr lang="hu-HU"/>
          </a:p>
        </p:txBody>
      </p:sp>
      <p:pic>
        <p:nvPicPr>
          <p:cNvPr id="1026" name="Picture 2" descr="https://www.codementor.io/assets/page_img/learn-javascrip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3975" y="1868486"/>
            <a:ext cx="3276600" cy="3714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8392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119585"/>
            <a:ext cx="4343400" cy="51832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hu-HU" sz="2000" smtClean="0"/>
              <a:t>When interacting with web pages in a browser, various things can happen.</a:t>
            </a:r>
            <a:br>
              <a:rPr lang="hu-HU" sz="2000" smtClean="0"/>
            </a:br>
            <a:r>
              <a:rPr lang="hu-HU" sz="2000" smtClean="0"/>
              <a:t/>
            </a:r>
            <a:br>
              <a:rPr lang="hu-HU" sz="2000" smtClean="0"/>
            </a:br>
            <a:r>
              <a:rPr lang="hu-HU" sz="2000" smtClean="0"/>
              <a:t>These are called </a:t>
            </a:r>
            <a:r>
              <a:rPr lang="hu-HU" sz="2000" b="1" smtClean="0">
                <a:solidFill>
                  <a:srgbClr val="2FC2D9"/>
                </a:solidFill>
              </a:rPr>
              <a:t>events</a:t>
            </a:r>
            <a:r>
              <a:rPr lang="hu-HU" sz="2000" smtClean="0"/>
              <a:t> and you can execute JavaScript code when events happen.</a:t>
            </a:r>
          </a:p>
          <a:p>
            <a:pPr marL="0" indent="0">
              <a:buNone/>
            </a:pPr>
            <a:r>
              <a:rPr lang="hu-HU" sz="2000" smtClean="0"/>
              <a:t>You can programatically react to browser events and create </a:t>
            </a:r>
            <a:r>
              <a:rPr lang="hu-HU" sz="2000" b="1" smtClean="0"/>
              <a:t>event-driven</a:t>
            </a:r>
            <a:r>
              <a:rPr lang="hu-HU" sz="2000" smtClean="0"/>
              <a:t> applications.</a:t>
            </a:r>
            <a:endParaRPr lang="hu-HU" sz="2000"/>
          </a:p>
        </p:txBody>
      </p:sp>
      <p:sp>
        <p:nvSpPr>
          <p:cNvPr id="2" name="Szöveg helye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hu-HU" smtClean="0"/>
              <a:t>DOM EVENTS</a:t>
            </a:r>
            <a:endParaRPr lang="hu-HU"/>
          </a:p>
        </p:txBody>
      </p:sp>
      <p:pic>
        <p:nvPicPr>
          <p:cNvPr id="3074" name="Picture 2" descr="http://townvillecomputers.com/yahoo_site_admin/assets/images/goat-table.107151029_std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410"/>
          <a:stretch/>
        </p:blipFill>
        <p:spPr bwMode="auto">
          <a:xfrm>
            <a:off x="5086693" y="932688"/>
            <a:ext cx="4057307" cy="5574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5561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8148" y="1612059"/>
            <a:ext cx="4230052" cy="4766970"/>
          </a:xfrm>
        </p:spPr>
        <p:txBody>
          <a:bodyPr>
            <a:normAutofit/>
          </a:bodyPr>
          <a:lstStyle/>
          <a:p>
            <a:r>
              <a:rPr lang="hu-HU" sz="1800" smtClean="0">
                <a:solidFill>
                  <a:srgbClr val="2FC2D9"/>
                </a:solidFill>
                <a:latin typeface="Consolas" panose="020B0609020204030204" pitchFamily="49" charset="0"/>
              </a:rPr>
              <a:t>onload</a:t>
            </a:r>
            <a:br>
              <a:rPr lang="hu-HU" sz="1800" smtClean="0">
                <a:solidFill>
                  <a:srgbClr val="2FC2D9"/>
                </a:solidFill>
                <a:latin typeface="Consolas" panose="020B0609020204030204" pitchFamily="49" charset="0"/>
              </a:rPr>
            </a:br>
            <a:r>
              <a:rPr lang="hu-HU" sz="1800" smtClean="0"/>
              <a:t>fired by the browser when the HTML document finished loading </a:t>
            </a:r>
          </a:p>
          <a:p>
            <a:r>
              <a:rPr lang="hu-HU" sz="1800" smtClean="0">
                <a:solidFill>
                  <a:srgbClr val="2FC2D9"/>
                </a:solidFill>
                <a:latin typeface="Consolas" panose="020B0609020204030204" pitchFamily="49" charset="0"/>
              </a:rPr>
              <a:t>onclick</a:t>
            </a:r>
            <a:r>
              <a:rPr lang="hu-HU" sz="1800" smtClean="0"/>
              <a:t/>
            </a:r>
            <a:br>
              <a:rPr lang="hu-HU" sz="1800" smtClean="0"/>
            </a:br>
            <a:r>
              <a:rPr lang="hu-HU" sz="1800" smtClean="0"/>
              <a:t>an HTML element fires an onclick event when the user clicks on it</a:t>
            </a:r>
          </a:p>
        </p:txBody>
      </p:sp>
      <p:sp>
        <p:nvSpPr>
          <p:cNvPr id="2" name="Szöveg helye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hu-HU" smtClean="0"/>
              <a:t>DOM EVENTS</a:t>
            </a:r>
            <a:endParaRPr lang="hu-HU"/>
          </a:p>
        </p:txBody>
      </p:sp>
      <p:pic>
        <p:nvPicPr>
          <p:cNvPr id="3074" name="Picture 2" descr="http://townvillecomputers.com/yahoo_site_admin/assets/images/goat-table.107151029_std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410"/>
          <a:stretch/>
        </p:blipFill>
        <p:spPr bwMode="auto">
          <a:xfrm>
            <a:off x="5086693" y="932688"/>
            <a:ext cx="4057307" cy="5574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 Placeholder 3"/>
          <p:cNvSpPr txBox="1">
            <a:spLocks/>
          </p:cNvSpPr>
          <p:nvPr/>
        </p:nvSpPr>
        <p:spPr>
          <a:xfrm>
            <a:off x="418148" y="1240393"/>
            <a:ext cx="2011680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Clr>
                <a:schemeClr val="accent2"/>
              </a:buClr>
              <a:buFont typeface="Arial"/>
              <a:buNone/>
              <a:defRPr sz="1200" kern="1200">
                <a:solidFill>
                  <a:schemeClr val="bg1"/>
                </a:solidFill>
                <a:latin typeface="Arial Black"/>
                <a:ea typeface="+mn-ea"/>
                <a:cs typeface="Arial Black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 smtClean="0"/>
              <a:t>COMMON EVENTS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04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8148" y="1612059"/>
            <a:ext cx="4230052" cy="4766970"/>
          </a:xfrm>
        </p:spPr>
        <p:txBody>
          <a:bodyPr>
            <a:normAutofit/>
          </a:bodyPr>
          <a:lstStyle/>
          <a:p>
            <a:r>
              <a:rPr lang="hu-HU" sz="1800" smtClean="0">
                <a:solidFill>
                  <a:srgbClr val="2FC2D9"/>
                </a:solidFill>
                <a:latin typeface="Consolas" panose="020B0609020204030204" pitchFamily="49" charset="0"/>
              </a:rPr>
              <a:t>onmouseover?</a:t>
            </a:r>
            <a:br>
              <a:rPr lang="hu-HU" sz="1800" smtClean="0">
                <a:solidFill>
                  <a:srgbClr val="2FC2D9"/>
                </a:solidFill>
                <a:latin typeface="Consolas" panose="020B0609020204030204" pitchFamily="49" charset="0"/>
              </a:rPr>
            </a:br>
            <a:endParaRPr lang="hu-HU" sz="1800" smtClean="0">
              <a:solidFill>
                <a:srgbClr val="464547"/>
              </a:solidFill>
              <a:latin typeface="+mj-lt"/>
            </a:endParaRPr>
          </a:p>
          <a:p>
            <a:r>
              <a:rPr lang="hu-HU" sz="1800" smtClean="0">
                <a:solidFill>
                  <a:srgbClr val="2FC2D9"/>
                </a:solidFill>
                <a:latin typeface="Consolas" panose="020B0609020204030204" pitchFamily="49" charset="0"/>
              </a:rPr>
              <a:t>onmouseleave?</a:t>
            </a:r>
            <a:br>
              <a:rPr lang="hu-HU" sz="1800" smtClean="0">
                <a:solidFill>
                  <a:srgbClr val="2FC2D9"/>
                </a:solidFill>
                <a:latin typeface="Consolas" panose="020B0609020204030204" pitchFamily="49" charset="0"/>
              </a:rPr>
            </a:br>
            <a:endParaRPr lang="hu-HU" sz="1800">
              <a:solidFill>
                <a:srgbClr val="464547"/>
              </a:solidFill>
              <a:latin typeface="+mj-lt"/>
            </a:endParaRPr>
          </a:p>
          <a:p>
            <a:r>
              <a:rPr lang="hu-HU" sz="1800" smtClean="0">
                <a:solidFill>
                  <a:srgbClr val="2FC2D9"/>
                </a:solidFill>
                <a:latin typeface="Consolas" panose="020B0609020204030204" pitchFamily="49" charset="0"/>
              </a:rPr>
              <a:t>onkeydown?</a:t>
            </a:r>
            <a:br>
              <a:rPr lang="hu-HU" sz="1800" smtClean="0">
                <a:solidFill>
                  <a:srgbClr val="2FC2D9"/>
                </a:solidFill>
                <a:latin typeface="Consolas" panose="020B0609020204030204" pitchFamily="49" charset="0"/>
              </a:rPr>
            </a:br>
            <a:endParaRPr lang="hu-HU" sz="1800">
              <a:solidFill>
                <a:srgbClr val="464547"/>
              </a:solidFill>
              <a:latin typeface="+mj-lt"/>
            </a:endParaRPr>
          </a:p>
          <a:p>
            <a:r>
              <a:rPr lang="hu-HU" sz="1800">
                <a:solidFill>
                  <a:srgbClr val="2FC2D9"/>
                </a:solidFill>
                <a:latin typeface="Consolas" panose="020B0609020204030204" pitchFamily="49" charset="0"/>
              </a:rPr>
              <a:t>o</a:t>
            </a:r>
            <a:r>
              <a:rPr lang="hu-HU" sz="1800" smtClean="0">
                <a:solidFill>
                  <a:srgbClr val="2FC2D9"/>
                </a:solidFill>
                <a:latin typeface="Consolas" panose="020B0609020204030204" pitchFamily="49" charset="0"/>
              </a:rPr>
              <a:t>nchange?</a:t>
            </a:r>
            <a:br>
              <a:rPr lang="hu-HU" sz="1800" smtClean="0">
                <a:solidFill>
                  <a:srgbClr val="2FC2D9"/>
                </a:solidFill>
                <a:latin typeface="Consolas" panose="020B0609020204030204" pitchFamily="49" charset="0"/>
              </a:rPr>
            </a:br>
            <a:r>
              <a:rPr lang="hu-HU" sz="1800" smtClean="0"/>
              <a:t/>
            </a:r>
            <a:br>
              <a:rPr lang="hu-HU" sz="1800" smtClean="0"/>
            </a:br>
            <a:endParaRPr lang="hu-HU" sz="1800" smtClean="0"/>
          </a:p>
          <a:p>
            <a:endParaRPr lang="hu-HU" sz="1800" smtClean="0"/>
          </a:p>
        </p:txBody>
      </p:sp>
      <p:sp>
        <p:nvSpPr>
          <p:cNvPr id="2" name="Szöveg helye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hu-HU" smtClean="0"/>
              <a:t>DOM EVENTS</a:t>
            </a:r>
            <a:endParaRPr lang="hu-HU"/>
          </a:p>
        </p:txBody>
      </p:sp>
      <p:pic>
        <p:nvPicPr>
          <p:cNvPr id="3074" name="Picture 2" descr="http://townvillecomputers.com/yahoo_site_admin/assets/images/goat-table.107151029_std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410"/>
          <a:stretch/>
        </p:blipFill>
        <p:spPr bwMode="auto">
          <a:xfrm>
            <a:off x="5086693" y="932688"/>
            <a:ext cx="4057307" cy="5574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 Placeholder 3"/>
          <p:cNvSpPr txBox="1">
            <a:spLocks/>
          </p:cNvSpPr>
          <p:nvPr/>
        </p:nvSpPr>
        <p:spPr>
          <a:xfrm>
            <a:off x="418148" y="1240393"/>
            <a:ext cx="2011680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Clr>
                <a:schemeClr val="accent2"/>
              </a:buClr>
              <a:buFont typeface="Arial"/>
              <a:buNone/>
              <a:defRPr sz="1200" kern="1200">
                <a:solidFill>
                  <a:schemeClr val="bg1"/>
                </a:solidFill>
                <a:latin typeface="Arial Black"/>
                <a:ea typeface="+mn-ea"/>
                <a:cs typeface="Arial Black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 smtClean="0"/>
              <a:t>COMMON EVENTS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748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8148" y="1612059"/>
            <a:ext cx="4230052" cy="4766970"/>
          </a:xfrm>
        </p:spPr>
        <p:txBody>
          <a:bodyPr>
            <a:normAutofit/>
          </a:bodyPr>
          <a:lstStyle/>
          <a:p>
            <a:r>
              <a:rPr lang="hu-HU" sz="1800">
                <a:solidFill>
                  <a:srgbClr val="2FC2D9"/>
                </a:solidFill>
                <a:latin typeface="Consolas" panose="020B0609020204030204" pitchFamily="49" charset="0"/>
              </a:rPr>
              <a:t>o</a:t>
            </a:r>
            <a:r>
              <a:rPr lang="hu-HU" sz="1800" smtClean="0">
                <a:solidFill>
                  <a:srgbClr val="2FC2D9"/>
                </a:solidFill>
                <a:latin typeface="Consolas" panose="020B0609020204030204" pitchFamily="49" charset="0"/>
              </a:rPr>
              <a:t>nmouseover</a:t>
            </a:r>
            <a:br>
              <a:rPr lang="hu-HU" sz="1800" smtClean="0">
                <a:solidFill>
                  <a:srgbClr val="2FC2D9"/>
                </a:solidFill>
                <a:latin typeface="Consolas" panose="020B0609020204030204" pitchFamily="49" charset="0"/>
              </a:rPr>
            </a:br>
            <a:r>
              <a:rPr lang="hu-HU" sz="1800">
                <a:solidFill>
                  <a:srgbClr val="464547"/>
                </a:solidFill>
                <a:latin typeface="+mj-lt"/>
              </a:rPr>
              <a:t>w</a:t>
            </a:r>
            <a:r>
              <a:rPr lang="hu-HU" sz="1800" smtClean="0">
                <a:solidFill>
                  <a:srgbClr val="464547"/>
                </a:solidFill>
                <a:latin typeface="+mj-lt"/>
              </a:rPr>
              <a:t>hen user hovers over an element</a:t>
            </a:r>
          </a:p>
          <a:p>
            <a:r>
              <a:rPr lang="hu-HU" sz="1800" smtClean="0">
                <a:solidFill>
                  <a:srgbClr val="2FC2D9"/>
                </a:solidFill>
                <a:latin typeface="Consolas" panose="020B0609020204030204" pitchFamily="49" charset="0"/>
              </a:rPr>
              <a:t>onmouseleave</a:t>
            </a:r>
            <a:br>
              <a:rPr lang="hu-HU" sz="1800" smtClean="0">
                <a:solidFill>
                  <a:srgbClr val="2FC2D9"/>
                </a:solidFill>
                <a:latin typeface="Consolas" panose="020B0609020204030204" pitchFamily="49" charset="0"/>
              </a:rPr>
            </a:br>
            <a:r>
              <a:rPr lang="hu-HU" sz="1800" smtClean="0">
                <a:solidFill>
                  <a:srgbClr val="464547"/>
                </a:solidFill>
                <a:latin typeface="+mj-lt"/>
              </a:rPr>
              <a:t>when the pointer leaves the element</a:t>
            </a:r>
            <a:endParaRPr lang="hu-HU" sz="1800">
              <a:solidFill>
                <a:srgbClr val="464547"/>
              </a:solidFill>
              <a:latin typeface="+mj-lt"/>
            </a:endParaRPr>
          </a:p>
          <a:p>
            <a:r>
              <a:rPr lang="hu-HU" sz="1800">
                <a:solidFill>
                  <a:srgbClr val="2FC2D9"/>
                </a:solidFill>
                <a:latin typeface="Consolas" panose="020B0609020204030204" pitchFamily="49" charset="0"/>
              </a:rPr>
              <a:t>o</a:t>
            </a:r>
            <a:r>
              <a:rPr lang="hu-HU" sz="1800" smtClean="0">
                <a:solidFill>
                  <a:srgbClr val="2FC2D9"/>
                </a:solidFill>
                <a:latin typeface="Consolas" panose="020B0609020204030204" pitchFamily="49" charset="0"/>
              </a:rPr>
              <a:t>nkeydown</a:t>
            </a:r>
            <a:br>
              <a:rPr lang="hu-HU" sz="1800" smtClean="0">
                <a:solidFill>
                  <a:srgbClr val="2FC2D9"/>
                </a:solidFill>
                <a:latin typeface="Consolas" panose="020B0609020204030204" pitchFamily="49" charset="0"/>
              </a:rPr>
            </a:br>
            <a:r>
              <a:rPr lang="hu-HU" sz="1800" smtClean="0">
                <a:solidFill>
                  <a:srgbClr val="464547"/>
                </a:solidFill>
                <a:latin typeface="+mj-lt"/>
              </a:rPr>
              <a:t>when a key is pressed</a:t>
            </a:r>
            <a:endParaRPr lang="hu-HU" sz="1800">
              <a:solidFill>
                <a:srgbClr val="464547"/>
              </a:solidFill>
              <a:latin typeface="+mj-lt"/>
            </a:endParaRPr>
          </a:p>
          <a:p>
            <a:r>
              <a:rPr lang="hu-HU" sz="1800">
                <a:solidFill>
                  <a:srgbClr val="2FC2D9"/>
                </a:solidFill>
                <a:latin typeface="Consolas" panose="020B0609020204030204" pitchFamily="49" charset="0"/>
              </a:rPr>
              <a:t>o</a:t>
            </a:r>
            <a:r>
              <a:rPr lang="hu-HU" sz="1800" smtClean="0">
                <a:solidFill>
                  <a:srgbClr val="2FC2D9"/>
                </a:solidFill>
                <a:latin typeface="Consolas" panose="020B0609020204030204" pitchFamily="49" charset="0"/>
              </a:rPr>
              <a:t>nchange</a:t>
            </a:r>
            <a:br>
              <a:rPr lang="hu-HU" sz="1800" smtClean="0">
                <a:solidFill>
                  <a:srgbClr val="2FC2D9"/>
                </a:solidFill>
                <a:latin typeface="Consolas" panose="020B0609020204030204" pitchFamily="49" charset="0"/>
              </a:rPr>
            </a:br>
            <a:r>
              <a:rPr lang="hu-HU" sz="1800" smtClean="0">
                <a:solidFill>
                  <a:srgbClr val="464547"/>
                </a:solidFill>
                <a:latin typeface="+mj-lt"/>
              </a:rPr>
              <a:t>when a form input’s value changes</a:t>
            </a:r>
            <a:r>
              <a:rPr lang="hu-HU" sz="1800" smtClean="0"/>
              <a:t/>
            </a:r>
            <a:br>
              <a:rPr lang="hu-HU" sz="1800" smtClean="0"/>
            </a:br>
            <a:endParaRPr lang="hu-HU" sz="1800" smtClean="0"/>
          </a:p>
          <a:p>
            <a:endParaRPr lang="hu-HU" sz="1800" smtClean="0"/>
          </a:p>
        </p:txBody>
      </p:sp>
      <p:sp>
        <p:nvSpPr>
          <p:cNvPr id="2" name="Szöveg helye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hu-HU" smtClean="0"/>
              <a:t>DOM EVENTS</a:t>
            </a:r>
            <a:endParaRPr lang="hu-HU"/>
          </a:p>
        </p:txBody>
      </p:sp>
      <p:pic>
        <p:nvPicPr>
          <p:cNvPr id="3074" name="Picture 2" descr="http://townvillecomputers.com/yahoo_site_admin/assets/images/goat-table.107151029_std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410"/>
          <a:stretch/>
        </p:blipFill>
        <p:spPr bwMode="auto">
          <a:xfrm>
            <a:off x="5086693" y="932688"/>
            <a:ext cx="4057307" cy="5574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 Placeholder 3"/>
          <p:cNvSpPr txBox="1">
            <a:spLocks/>
          </p:cNvSpPr>
          <p:nvPr/>
        </p:nvSpPr>
        <p:spPr>
          <a:xfrm>
            <a:off x="418148" y="1240393"/>
            <a:ext cx="2011680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Clr>
                <a:schemeClr val="accent2"/>
              </a:buClr>
              <a:buFont typeface="Arial"/>
              <a:buNone/>
              <a:defRPr sz="1200" kern="1200">
                <a:solidFill>
                  <a:schemeClr val="bg1"/>
                </a:solidFill>
                <a:latin typeface="Arial Black"/>
                <a:ea typeface="+mn-ea"/>
                <a:cs typeface="Arial Black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 smtClean="0"/>
              <a:t>COMMON EVENTS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916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8148" y="1612059"/>
            <a:ext cx="4601526" cy="476697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hu-HU" sz="1800" b="1" smtClean="0">
                <a:latin typeface="+mj-lt"/>
              </a:rPr>
              <a:t>HTML:</a:t>
            </a:r>
            <a:r>
              <a:rPr lang="hu-HU" sz="1800" smtClean="0">
                <a:latin typeface="Consolas" panose="020B0609020204030204" pitchFamily="49" charset="0"/>
              </a:rPr>
              <a:t/>
            </a:r>
            <a:br>
              <a:rPr lang="hu-HU" sz="1800" smtClean="0">
                <a:latin typeface="Consolas" panose="020B0609020204030204" pitchFamily="49" charset="0"/>
              </a:rPr>
            </a:br>
            <a:r>
              <a:rPr lang="hu-HU" smtClean="0">
                <a:latin typeface="Consolas" panose="020B0609020204030204" pitchFamily="49" charset="0"/>
              </a:rPr>
              <a:t>&lt;nav </a:t>
            </a:r>
            <a:r>
              <a:rPr lang="hu-HU" smtClean="0">
                <a:solidFill>
                  <a:srgbClr val="2FC2D9"/>
                </a:solidFill>
                <a:latin typeface="Consolas" panose="020B0609020204030204" pitchFamily="49" charset="0"/>
              </a:rPr>
              <a:t>onclick</a:t>
            </a:r>
            <a:r>
              <a:rPr lang="hu-HU" smtClean="0">
                <a:latin typeface="Consolas" panose="020B0609020204030204" pitchFamily="49" charset="0"/>
              </a:rPr>
              <a:t>=”</a:t>
            </a:r>
            <a:r>
              <a:rPr lang="hu-HU" smtClean="0">
                <a:solidFill>
                  <a:srgbClr val="1A9CB0"/>
                </a:solidFill>
                <a:latin typeface="Consolas" panose="020B0609020204030204" pitchFamily="49" charset="0"/>
              </a:rPr>
              <a:t>someJSFunction()</a:t>
            </a:r>
            <a:r>
              <a:rPr lang="hu-HU" smtClean="0">
                <a:latin typeface="Consolas" panose="020B0609020204030204" pitchFamily="49" charset="0"/>
              </a:rPr>
              <a:t>”&gt;</a:t>
            </a:r>
            <a:br>
              <a:rPr lang="hu-HU" smtClean="0">
                <a:latin typeface="Consolas" panose="020B0609020204030204" pitchFamily="49" charset="0"/>
              </a:rPr>
            </a:br>
            <a:r>
              <a:rPr lang="hu-HU" smtClean="0">
                <a:latin typeface="Consolas" panose="020B0609020204030204" pitchFamily="49" charset="0"/>
              </a:rPr>
              <a:t>&lt;/nav&gt;</a:t>
            </a:r>
          </a:p>
          <a:p>
            <a:pPr marL="0" indent="0">
              <a:buNone/>
            </a:pPr>
            <a:r>
              <a:rPr lang="hu-HU" sz="1800" smtClean="0"/>
              <a:t/>
            </a:r>
            <a:br>
              <a:rPr lang="hu-HU" sz="1800" smtClean="0"/>
            </a:br>
            <a:r>
              <a:rPr lang="hu-HU" sz="1800" b="1" smtClean="0"/>
              <a:t>JS:</a:t>
            </a:r>
            <a:endParaRPr lang="hu-HU" sz="1800" b="1"/>
          </a:p>
          <a:p>
            <a:pPr marL="0" indent="0">
              <a:buNone/>
            </a:pPr>
            <a:r>
              <a:rPr lang="hu-HU" smtClean="0">
                <a:solidFill>
                  <a:srgbClr val="2FC2D9"/>
                </a:solidFill>
                <a:latin typeface="Consolas" panose="020B0609020204030204" pitchFamily="49" charset="0"/>
              </a:rPr>
              <a:t>function </a:t>
            </a:r>
            <a:r>
              <a:rPr lang="hu-HU" smtClean="0">
                <a:solidFill>
                  <a:srgbClr val="1A9CB0"/>
                </a:solidFill>
                <a:latin typeface="Consolas" panose="020B0609020204030204" pitchFamily="49" charset="0"/>
              </a:rPr>
              <a:t>someJSFunction</a:t>
            </a:r>
            <a:r>
              <a:rPr lang="hu-HU" smtClean="0">
                <a:solidFill>
                  <a:srgbClr val="2FC2D9"/>
                </a:solidFill>
                <a:latin typeface="Consolas" panose="020B0609020204030204" pitchFamily="49" charset="0"/>
              </a:rPr>
              <a:t>() {</a:t>
            </a:r>
          </a:p>
          <a:p>
            <a:pPr marL="0" indent="0">
              <a:buNone/>
            </a:pPr>
            <a:r>
              <a:rPr lang="hu-HU">
                <a:solidFill>
                  <a:srgbClr val="2FC2D9"/>
                </a:solidFill>
                <a:latin typeface="Consolas" panose="020B0609020204030204" pitchFamily="49" charset="0"/>
              </a:rPr>
              <a:t>	</a:t>
            </a:r>
            <a:r>
              <a:rPr lang="hu-HU" smtClean="0">
                <a:solidFill>
                  <a:srgbClr val="2FC2D9"/>
                </a:solidFill>
                <a:latin typeface="Consolas" panose="020B0609020204030204" pitchFamily="49" charset="0"/>
              </a:rPr>
              <a:t>console.log(’</a:t>
            </a:r>
            <a:r>
              <a:rPr lang="hu-HU" smtClean="0">
                <a:solidFill>
                  <a:srgbClr val="1A9CB0"/>
                </a:solidFill>
                <a:latin typeface="Consolas" panose="020B0609020204030204" pitchFamily="49" charset="0"/>
              </a:rPr>
              <a:t>Clicked nav, yo!</a:t>
            </a:r>
            <a:r>
              <a:rPr lang="hu-HU" smtClean="0">
                <a:solidFill>
                  <a:srgbClr val="2FC2D9"/>
                </a:solidFill>
                <a:latin typeface="Consolas" panose="020B0609020204030204" pitchFamily="49" charset="0"/>
              </a:rPr>
              <a:t>’);</a:t>
            </a:r>
          </a:p>
          <a:p>
            <a:pPr marL="0" indent="0">
              <a:buNone/>
            </a:pPr>
            <a:r>
              <a:rPr lang="hu-HU">
                <a:solidFill>
                  <a:srgbClr val="2FC2D9"/>
                </a:solidFill>
                <a:latin typeface="Consolas" panose="020B0609020204030204" pitchFamily="49" charset="0"/>
              </a:rPr>
              <a:t>}</a:t>
            </a:r>
            <a:r>
              <a:rPr lang="hu-HU" sz="1800" smtClean="0"/>
              <a:t/>
            </a:r>
            <a:br>
              <a:rPr lang="hu-HU" sz="1800" smtClean="0"/>
            </a:br>
            <a:endParaRPr lang="hu-HU" sz="1800" smtClean="0"/>
          </a:p>
          <a:p>
            <a:endParaRPr lang="hu-HU" sz="1800" smtClean="0"/>
          </a:p>
        </p:txBody>
      </p:sp>
      <p:sp>
        <p:nvSpPr>
          <p:cNvPr id="2" name="Szöveg helye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hu-HU" smtClean="0"/>
              <a:t>DOM EVENTS</a:t>
            </a:r>
            <a:endParaRPr lang="hu-HU"/>
          </a:p>
        </p:txBody>
      </p:sp>
      <p:pic>
        <p:nvPicPr>
          <p:cNvPr id="3074" name="Picture 2" descr="http://townvillecomputers.com/yahoo_site_admin/assets/images/goat-table.107151029_std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410"/>
          <a:stretch/>
        </p:blipFill>
        <p:spPr bwMode="auto">
          <a:xfrm>
            <a:off x="5086693" y="932688"/>
            <a:ext cx="4057307" cy="5574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 Placeholder 3"/>
          <p:cNvSpPr txBox="1">
            <a:spLocks/>
          </p:cNvSpPr>
          <p:nvPr/>
        </p:nvSpPr>
        <p:spPr>
          <a:xfrm>
            <a:off x="418148" y="1240393"/>
            <a:ext cx="2858452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Clr>
                <a:schemeClr val="accent2"/>
              </a:buClr>
              <a:buFont typeface="Arial"/>
              <a:buNone/>
              <a:defRPr sz="1200" kern="1200">
                <a:solidFill>
                  <a:schemeClr val="bg1"/>
                </a:solidFill>
                <a:latin typeface="Arial Black"/>
                <a:ea typeface="+mn-ea"/>
                <a:cs typeface="Arial Black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 smtClean="0"/>
              <a:t>EVENT HANDLING IN THE DOM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865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8147" y="1612059"/>
            <a:ext cx="4466467" cy="1740741"/>
          </a:xfrm>
        </p:spPr>
        <p:txBody>
          <a:bodyPr>
            <a:normAutofit fontScale="92500" lnSpcReduction="10000"/>
          </a:bodyPr>
          <a:lstStyle/>
          <a:p>
            <a:r>
              <a:rPr lang="hu-HU" sz="1800" smtClean="0">
                <a:solidFill>
                  <a:srgbClr val="2FC2D9"/>
                </a:solidFill>
                <a:latin typeface="Consolas" panose="020B0609020204030204" pitchFamily="49" charset="0"/>
              </a:rPr>
              <a:t>this</a:t>
            </a:r>
            <a:br>
              <a:rPr lang="hu-HU" sz="1800" smtClean="0">
                <a:solidFill>
                  <a:srgbClr val="2FC2D9"/>
                </a:solidFill>
                <a:latin typeface="Consolas" panose="020B0609020204030204" pitchFamily="49" charset="0"/>
              </a:rPr>
            </a:br>
            <a:r>
              <a:rPr lang="hu-HU" sz="1800" smtClean="0">
                <a:solidFill>
                  <a:srgbClr val="464547"/>
                </a:solidFill>
                <a:latin typeface="+mj-lt"/>
              </a:rPr>
              <a:t>When given to a JavaScript event handler as a parameter, </a:t>
            </a:r>
            <a:r>
              <a:rPr lang="hu-HU" sz="1800" smtClean="0">
                <a:solidFill>
                  <a:srgbClr val="2FC2D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hu-HU" sz="1800" smtClean="0">
                <a:solidFill>
                  <a:srgbClr val="464547"/>
                </a:solidFill>
                <a:latin typeface="+mj-lt"/>
              </a:rPr>
              <a:t> represents the HTML element that fired the event</a:t>
            </a:r>
            <a:br>
              <a:rPr lang="hu-HU" sz="1800" smtClean="0">
                <a:solidFill>
                  <a:srgbClr val="464547"/>
                </a:solidFill>
                <a:latin typeface="+mj-lt"/>
              </a:rPr>
            </a:br>
            <a:endParaRPr lang="hu-HU" sz="1800" smtClean="0">
              <a:solidFill>
                <a:srgbClr val="464547"/>
              </a:solidFill>
              <a:latin typeface="+mj-lt"/>
            </a:endParaRPr>
          </a:p>
          <a:p>
            <a:endParaRPr lang="hu-HU" sz="1800" smtClean="0"/>
          </a:p>
        </p:txBody>
      </p:sp>
      <p:sp>
        <p:nvSpPr>
          <p:cNvPr id="2" name="Szöveg helye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hu-HU" smtClean="0"/>
              <a:t>DOM EVENTS</a:t>
            </a:r>
            <a:endParaRPr lang="hu-HU"/>
          </a:p>
        </p:txBody>
      </p:sp>
      <p:pic>
        <p:nvPicPr>
          <p:cNvPr id="3074" name="Picture 2" descr="http://townvillecomputers.com/yahoo_site_admin/assets/images/goat-table.107151029_std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410"/>
          <a:stretch/>
        </p:blipFill>
        <p:spPr bwMode="auto">
          <a:xfrm>
            <a:off x="5086693" y="932688"/>
            <a:ext cx="4057307" cy="5574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 Placeholder 3"/>
          <p:cNvSpPr txBox="1">
            <a:spLocks/>
          </p:cNvSpPr>
          <p:nvPr/>
        </p:nvSpPr>
        <p:spPr>
          <a:xfrm>
            <a:off x="418148" y="1240393"/>
            <a:ext cx="2011680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Clr>
                <a:schemeClr val="accent2"/>
              </a:buClr>
              <a:buFont typeface="Arial"/>
              <a:buNone/>
              <a:defRPr sz="1200" kern="1200">
                <a:solidFill>
                  <a:schemeClr val="bg1"/>
                </a:solidFill>
                <a:latin typeface="Arial Black"/>
                <a:ea typeface="+mn-ea"/>
                <a:cs typeface="Arial Black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 smtClean="0"/>
              <a:t>’THIS’ OBJECT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224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zöveg helye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hu-HU" smtClean="0"/>
              <a:t>DOM EVENTS</a:t>
            </a:r>
            <a:endParaRPr lang="hu-HU"/>
          </a:p>
        </p:txBody>
      </p:sp>
      <p:pic>
        <p:nvPicPr>
          <p:cNvPr id="3074" name="Picture 2" descr="http://townvillecomputers.com/yahoo_site_admin/assets/images/goat-table.107151029_std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410"/>
          <a:stretch/>
        </p:blipFill>
        <p:spPr bwMode="auto">
          <a:xfrm>
            <a:off x="5086693" y="932688"/>
            <a:ext cx="4057307" cy="5574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 Placeholder 3"/>
          <p:cNvSpPr txBox="1">
            <a:spLocks/>
          </p:cNvSpPr>
          <p:nvPr/>
        </p:nvSpPr>
        <p:spPr>
          <a:xfrm>
            <a:off x="418148" y="1240393"/>
            <a:ext cx="2011680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Clr>
                <a:schemeClr val="accent2"/>
              </a:buClr>
              <a:buFont typeface="Arial"/>
              <a:buNone/>
              <a:defRPr sz="1200" kern="1200">
                <a:solidFill>
                  <a:schemeClr val="bg1"/>
                </a:solidFill>
                <a:latin typeface="Arial Black"/>
                <a:ea typeface="+mn-ea"/>
                <a:cs typeface="Arial Black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 smtClean="0"/>
              <a:t>’THIS’ OBJECT</a:t>
            </a:r>
            <a:endParaRPr lang="en-US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29846" y="1612059"/>
            <a:ext cx="4589828" cy="47669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3736" marR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600" kern="1200" baseline="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hu-HU" sz="1800" b="1" smtClean="0">
                <a:latin typeface="+mj-lt"/>
              </a:rPr>
              <a:t>HTML:</a:t>
            </a:r>
            <a:r>
              <a:rPr lang="hu-HU" sz="1800" smtClean="0">
                <a:latin typeface="Consolas" panose="020B0609020204030204" pitchFamily="49" charset="0"/>
              </a:rPr>
              <a:t/>
            </a:r>
            <a:br>
              <a:rPr lang="hu-HU" sz="1800" smtClean="0">
                <a:latin typeface="Consolas" panose="020B0609020204030204" pitchFamily="49" charset="0"/>
              </a:rPr>
            </a:br>
            <a:r>
              <a:rPr lang="hu-HU" smtClean="0">
                <a:latin typeface="Consolas" panose="020B0609020204030204" pitchFamily="49" charset="0"/>
              </a:rPr>
              <a:t>&lt;nav </a:t>
            </a:r>
            <a:r>
              <a:rPr lang="hu-HU" smtClean="0">
                <a:solidFill>
                  <a:srgbClr val="2FC2D9"/>
                </a:solidFill>
                <a:latin typeface="Consolas" panose="020B0609020204030204" pitchFamily="49" charset="0"/>
              </a:rPr>
              <a:t>id</a:t>
            </a:r>
            <a:r>
              <a:rPr lang="hu-HU" smtClean="0">
                <a:solidFill>
                  <a:srgbClr val="464547"/>
                </a:solidFill>
                <a:latin typeface="Consolas" panose="020B0609020204030204" pitchFamily="49" charset="0"/>
              </a:rPr>
              <a:t>=”</a:t>
            </a:r>
            <a:r>
              <a:rPr lang="hu-HU" smtClean="0">
                <a:solidFill>
                  <a:srgbClr val="1A9CB0"/>
                </a:solidFill>
                <a:latin typeface="Consolas" panose="020B0609020204030204" pitchFamily="49" charset="0"/>
              </a:rPr>
              <a:t>someId</a:t>
            </a:r>
            <a:r>
              <a:rPr lang="hu-HU" smtClean="0">
                <a:solidFill>
                  <a:srgbClr val="464547"/>
                </a:solidFill>
                <a:latin typeface="Consolas" panose="020B0609020204030204" pitchFamily="49" charset="0"/>
              </a:rPr>
              <a:t>”</a:t>
            </a:r>
            <a:r>
              <a:rPr lang="hu-HU" smtClean="0">
                <a:latin typeface="Consolas" panose="020B0609020204030204" pitchFamily="49" charset="0"/>
              </a:rPr>
              <a:t>     	</a:t>
            </a:r>
            <a:r>
              <a:rPr lang="hu-HU" smtClean="0">
                <a:solidFill>
                  <a:srgbClr val="2FC2D9"/>
                </a:solidFill>
                <a:latin typeface="Consolas" panose="020B0609020204030204" pitchFamily="49" charset="0"/>
              </a:rPr>
              <a:t>onclick</a:t>
            </a:r>
            <a:r>
              <a:rPr lang="hu-HU" smtClean="0">
                <a:latin typeface="Consolas" panose="020B0609020204030204" pitchFamily="49" charset="0"/>
              </a:rPr>
              <a:t>=”</a:t>
            </a:r>
            <a:r>
              <a:rPr lang="hu-HU" smtClean="0">
                <a:solidFill>
                  <a:srgbClr val="1A9CB0"/>
                </a:solidFill>
                <a:latin typeface="Consolas" panose="020B0609020204030204" pitchFamily="49" charset="0"/>
              </a:rPr>
              <a:t>someJSFunction(this)</a:t>
            </a:r>
            <a:r>
              <a:rPr lang="hu-HU" smtClean="0">
                <a:latin typeface="Consolas" panose="020B0609020204030204" pitchFamily="49" charset="0"/>
              </a:rPr>
              <a:t>”&gt;</a:t>
            </a:r>
            <a:br>
              <a:rPr lang="hu-HU" smtClean="0">
                <a:latin typeface="Consolas" panose="020B0609020204030204" pitchFamily="49" charset="0"/>
              </a:rPr>
            </a:br>
            <a:r>
              <a:rPr lang="hu-HU" smtClean="0">
                <a:latin typeface="Consolas" panose="020B0609020204030204" pitchFamily="49" charset="0"/>
              </a:rPr>
              <a:t>&lt;/nav&gt;</a:t>
            </a:r>
          </a:p>
          <a:p>
            <a:pPr marL="0" indent="0">
              <a:buFont typeface="Arial"/>
              <a:buNone/>
            </a:pPr>
            <a:r>
              <a:rPr lang="hu-HU" sz="1800" smtClean="0"/>
              <a:t/>
            </a:r>
            <a:br>
              <a:rPr lang="hu-HU" sz="1800" smtClean="0"/>
            </a:br>
            <a:r>
              <a:rPr lang="hu-HU" sz="1800" b="1" smtClean="0"/>
              <a:t>JS:</a:t>
            </a:r>
          </a:p>
          <a:p>
            <a:pPr marL="0" indent="0">
              <a:buFont typeface="Arial"/>
              <a:buNone/>
            </a:pPr>
            <a:r>
              <a:rPr lang="hu-HU" sz="1400" smtClean="0">
                <a:solidFill>
                  <a:srgbClr val="2FC2D9"/>
                </a:solidFill>
                <a:latin typeface="Consolas" panose="020B0609020204030204" pitchFamily="49" charset="0"/>
              </a:rPr>
              <a:t>function </a:t>
            </a:r>
            <a:r>
              <a:rPr lang="hu-HU" sz="1400" smtClean="0">
                <a:solidFill>
                  <a:srgbClr val="1A9CB0"/>
                </a:solidFill>
                <a:latin typeface="Consolas" panose="020B0609020204030204" pitchFamily="49" charset="0"/>
              </a:rPr>
              <a:t>someJSFunction</a:t>
            </a:r>
            <a:r>
              <a:rPr lang="hu-HU" sz="1400" smtClean="0">
                <a:solidFill>
                  <a:srgbClr val="2FC2D9"/>
                </a:solidFill>
                <a:latin typeface="Consolas" panose="020B0609020204030204" pitchFamily="49" charset="0"/>
              </a:rPr>
              <a:t>(this) {</a:t>
            </a:r>
          </a:p>
          <a:p>
            <a:pPr marL="0" indent="0">
              <a:buFont typeface="Arial"/>
              <a:buNone/>
            </a:pPr>
            <a:r>
              <a:rPr lang="hu-HU" sz="1400" smtClean="0">
                <a:solidFill>
                  <a:srgbClr val="2FC2D9"/>
                </a:solidFill>
                <a:latin typeface="Consolas" panose="020B0609020204030204" pitchFamily="49" charset="0"/>
              </a:rPr>
              <a:t>	console.log(this.getAttribute(’id’);</a:t>
            </a:r>
          </a:p>
          <a:p>
            <a:pPr marL="0" indent="0">
              <a:buFont typeface="Arial"/>
              <a:buNone/>
            </a:pPr>
            <a:r>
              <a:rPr lang="hu-HU" sz="1400" smtClean="0">
                <a:solidFill>
                  <a:srgbClr val="2FC2D9"/>
                </a:solidFill>
                <a:latin typeface="Consolas" panose="020B0609020204030204" pitchFamily="49" charset="0"/>
              </a:rPr>
              <a:t>}</a:t>
            </a:r>
            <a:r>
              <a:rPr lang="hu-HU" sz="1800" smtClean="0"/>
              <a:t/>
            </a:r>
            <a:br>
              <a:rPr lang="hu-HU" sz="1800" smtClean="0"/>
            </a:br>
            <a:r>
              <a:rPr lang="hu-HU" sz="1800" smtClean="0"/>
              <a:t>// ’someId’</a:t>
            </a:r>
          </a:p>
          <a:p>
            <a:endParaRPr lang="hu-HU" sz="1800" smtClean="0"/>
          </a:p>
        </p:txBody>
      </p:sp>
    </p:spTree>
    <p:extLst>
      <p:ext uri="{BB962C8B-B14F-4D97-AF65-F5344CB8AC3E}">
        <p14:creationId xmlns:p14="http://schemas.microsoft.com/office/powerpoint/2010/main" val="1693024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48" t="1" r="5748" b="1"/>
          <a:stretch/>
        </p:blipFill>
        <p:spPr>
          <a:xfrm>
            <a:off x="0" y="0"/>
            <a:ext cx="9144000" cy="6858000"/>
          </a:xfrm>
        </p:spPr>
      </p:pic>
      <p:sp>
        <p:nvSpPr>
          <p:cNvPr id="17" name="Text Placeholder 16"/>
          <p:cNvSpPr>
            <a:spLocks noGrp="1"/>
          </p:cNvSpPr>
          <p:nvPr>
            <p:ph type="body" sz="quarter" idx="17"/>
          </p:nvPr>
        </p:nvSpPr>
        <p:spPr>
          <a:xfrm>
            <a:off x="866629" y="3276170"/>
            <a:ext cx="2934073" cy="284693"/>
          </a:xfrm>
        </p:spPr>
        <p:txBody>
          <a:bodyPr/>
          <a:lstStyle/>
          <a:p>
            <a:r>
              <a:rPr lang="hu-HU" smtClean="0"/>
              <a:t>JavaScript – An Introduction</a:t>
            </a:r>
            <a:endParaRPr lang="en-US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8"/>
          </p:nvPr>
        </p:nvSpPr>
        <p:spPr>
          <a:xfrm>
            <a:off x="872405" y="3831947"/>
            <a:ext cx="3517501" cy="647100"/>
          </a:xfrm>
        </p:spPr>
        <p:txBody>
          <a:bodyPr/>
          <a:lstStyle/>
          <a:p>
            <a:r>
              <a:rPr lang="hu-HU" smtClean="0"/>
              <a:t>Exercises!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374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2274" y="1197843"/>
            <a:ext cx="8319452" cy="1045172"/>
          </a:xfrm>
        </p:spPr>
        <p:txBody>
          <a:bodyPr>
            <a:normAutofit/>
          </a:bodyPr>
          <a:lstStyle/>
          <a:p>
            <a:pPr marL="0" lvl="2" indent="0">
              <a:buNone/>
            </a:pPr>
            <a:r>
              <a:rPr lang="hu-HU" sz="1800" smtClean="0"/>
              <a:t>Go to </a:t>
            </a:r>
            <a:r>
              <a:rPr lang="en-US" sz="1800" smtClean="0">
                <a:hlinkClick r:id="rId3"/>
              </a:rPr>
              <a:t>https</a:t>
            </a:r>
            <a:r>
              <a:rPr lang="en-US" sz="1800">
                <a:hlinkClick r:id="rId3"/>
              </a:rPr>
              <a:t>://jsfiddle.net</a:t>
            </a:r>
            <a:r>
              <a:rPr lang="en-US" sz="1800" smtClean="0">
                <a:hlinkClick r:id="rId3"/>
              </a:rPr>
              <a:t>/</a:t>
            </a:r>
            <a:endParaRPr lang="hu-HU" sz="1800" smtClean="0"/>
          </a:p>
          <a:p>
            <a:pPr marL="0" lvl="2" indent="0">
              <a:buNone/>
            </a:pPr>
            <a:endParaRPr lang="hu-HU" sz="1800"/>
          </a:p>
          <a:p>
            <a:pPr marL="0" lvl="2" indent="0">
              <a:buNone/>
            </a:pPr>
            <a:r>
              <a:rPr lang="hu-HU" sz="1800" smtClean="0"/>
              <a:t>Create a simple web page like so -&gt;</a:t>
            </a:r>
          </a:p>
        </p:txBody>
      </p:sp>
      <p:sp>
        <p:nvSpPr>
          <p:cNvPr id="2" name="Szöveg helye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hu-HU" smtClean="0"/>
              <a:t>EXERCISES</a:t>
            </a:r>
            <a:endParaRPr lang="hu-H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8626" y="1197843"/>
            <a:ext cx="2324100" cy="3057525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412273" y="2354520"/>
            <a:ext cx="6027603" cy="47669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3736" marR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600" kern="1200" baseline="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 sz="1800" b="1" smtClean="0">
                <a:solidFill>
                  <a:srgbClr val="464547"/>
                </a:solidFill>
                <a:latin typeface="+mj-lt"/>
              </a:rPr>
              <a:t>When user hovers over a colored box:</a:t>
            </a:r>
            <a:r>
              <a:rPr lang="hu-HU" sz="1800" smtClean="0">
                <a:solidFill>
                  <a:srgbClr val="2FC2D9"/>
                </a:solidFill>
                <a:latin typeface="+mj-lt"/>
              </a:rPr>
              <a:t/>
            </a:r>
            <a:br>
              <a:rPr lang="hu-HU" sz="1800" smtClean="0">
                <a:solidFill>
                  <a:srgbClr val="2FC2D9"/>
                </a:solidFill>
                <a:latin typeface="+mj-lt"/>
              </a:rPr>
            </a:br>
            <a:r>
              <a:rPr lang="hu-HU" sz="1800" smtClean="0">
                <a:solidFill>
                  <a:srgbClr val="2FC2D9"/>
                </a:solidFill>
                <a:latin typeface="+mj-lt"/>
              </a:rPr>
              <a:t>Big box should change to that color</a:t>
            </a:r>
          </a:p>
          <a:p>
            <a:r>
              <a:rPr lang="hu-HU" sz="1800" b="1" smtClean="0">
                <a:solidFill>
                  <a:srgbClr val="464547"/>
                </a:solidFill>
                <a:latin typeface="+mj-lt"/>
              </a:rPr>
              <a:t>When user leaves a colored box:</a:t>
            </a:r>
            <a:r>
              <a:rPr lang="hu-HU" sz="1800" smtClean="0">
                <a:solidFill>
                  <a:srgbClr val="2FC2D9"/>
                </a:solidFill>
                <a:latin typeface="+mj-lt"/>
              </a:rPr>
              <a:t/>
            </a:r>
            <a:br>
              <a:rPr lang="hu-HU" sz="1800" smtClean="0">
                <a:solidFill>
                  <a:srgbClr val="2FC2D9"/>
                </a:solidFill>
                <a:latin typeface="+mj-lt"/>
              </a:rPr>
            </a:br>
            <a:r>
              <a:rPr lang="hu-HU" sz="1800" smtClean="0">
                <a:solidFill>
                  <a:srgbClr val="2FC2D9"/>
                </a:solidFill>
                <a:latin typeface="+mj-lt"/>
              </a:rPr>
              <a:t>Big box should revert to its original color</a:t>
            </a:r>
          </a:p>
          <a:p>
            <a:r>
              <a:rPr lang="hu-HU" sz="1800" b="1" smtClean="0">
                <a:solidFill>
                  <a:srgbClr val="464547"/>
                </a:solidFill>
                <a:latin typeface="+mj-lt"/>
              </a:rPr>
              <a:t>When user clicks on a colored box:</a:t>
            </a:r>
            <a:r>
              <a:rPr lang="hu-HU" sz="1800" smtClean="0">
                <a:solidFill>
                  <a:srgbClr val="2FC2D9"/>
                </a:solidFill>
                <a:latin typeface="+mj-lt"/>
              </a:rPr>
              <a:t/>
            </a:r>
            <a:br>
              <a:rPr lang="hu-HU" sz="1800" smtClean="0">
                <a:solidFill>
                  <a:srgbClr val="2FC2D9"/>
                </a:solidFill>
                <a:latin typeface="+mj-lt"/>
              </a:rPr>
            </a:br>
            <a:r>
              <a:rPr lang="hu-HU" sz="1800" smtClean="0">
                <a:solidFill>
                  <a:srgbClr val="2FC2D9"/>
                </a:solidFill>
                <a:latin typeface="+mj-lt"/>
              </a:rPr>
              <a:t>Big box’s color should be set to that color (and remain so)</a:t>
            </a:r>
            <a:endParaRPr lang="hu-HU" sz="180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80658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8148" y="1612059"/>
            <a:ext cx="8319452" cy="4766970"/>
          </a:xfrm>
        </p:spPr>
        <p:txBody>
          <a:bodyPr>
            <a:normAutofit fontScale="92500"/>
          </a:bodyPr>
          <a:lstStyle/>
          <a:p>
            <a:pPr marL="0" lvl="2" indent="0">
              <a:buNone/>
            </a:pPr>
            <a:r>
              <a:rPr lang="en-US" sz="1800" smtClean="0"/>
              <a:t>Given </a:t>
            </a:r>
            <a:r>
              <a:rPr lang="en-US" sz="1800"/>
              <a:t>the following variables:</a:t>
            </a:r>
          </a:p>
          <a:p>
            <a:pPr marL="0" lvl="2" indent="0">
              <a:buNone/>
            </a:pPr>
            <a:r>
              <a:rPr lang="en-US" sz="1800">
                <a:solidFill>
                  <a:srgbClr val="2FC2D9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var </a:t>
            </a:r>
            <a:r>
              <a:rPr lang="en-US" sz="1800">
                <a:solidFill>
                  <a:srgbClr val="1A9CB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attrs</a:t>
            </a:r>
            <a:r>
              <a:rPr lang="en-US" sz="1800">
                <a:solidFill>
                  <a:srgbClr val="2FC2D9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= 'name age city gender';</a:t>
            </a:r>
          </a:p>
          <a:p>
            <a:pPr marL="0" lvl="2" indent="0">
              <a:buNone/>
            </a:pPr>
            <a:r>
              <a:rPr lang="en-US" sz="1800">
                <a:solidFill>
                  <a:srgbClr val="2FC2D9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var </a:t>
            </a:r>
            <a:r>
              <a:rPr lang="en-US" sz="1800">
                <a:solidFill>
                  <a:srgbClr val="1A9CB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values</a:t>
            </a:r>
            <a:r>
              <a:rPr lang="en-US" sz="1800">
                <a:solidFill>
                  <a:srgbClr val="2FC2D9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= [</a:t>
            </a:r>
          </a:p>
          <a:p>
            <a:pPr marL="0" lvl="2" indent="0">
              <a:buNone/>
            </a:pPr>
            <a:r>
              <a:rPr lang="en-US" sz="1800">
                <a:solidFill>
                  <a:srgbClr val="2FC2D9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['Joe', 22, 'New York City', 'male'],</a:t>
            </a:r>
          </a:p>
          <a:p>
            <a:pPr marL="0" lvl="2" indent="0">
              <a:buNone/>
            </a:pPr>
            <a:r>
              <a:rPr lang="en-US" sz="1800">
                <a:solidFill>
                  <a:srgbClr val="2FC2D9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['Jane', 85, 'Las Vegas', 'female'],</a:t>
            </a:r>
          </a:p>
          <a:p>
            <a:pPr marL="0" lvl="2" indent="0">
              <a:buNone/>
            </a:pPr>
            <a:r>
              <a:rPr lang="en-US" sz="1800">
                <a:solidFill>
                  <a:srgbClr val="2FC2D9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['Jack', 55, 'London', 'male']</a:t>
            </a:r>
          </a:p>
          <a:p>
            <a:pPr marL="0" lvl="2" indent="0">
              <a:buNone/>
            </a:pPr>
            <a:r>
              <a:rPr lang="en-US" sz="1800">
                <a:solidFill>
                  <a:srgbClr val="2FC2D9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];</a:t>
            </a:r>
            <a:br>
              <a:rPr lang="en-US" sz="1800">
                <a:solidFill>
                  <a:srgbClr val="2FC2D9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</a:br>
            <a:endParaRPr lang="hu-HU" sz="1800" smtClean="0">
              <a:solidFill>
                <a:srgbClr val="2FC2D9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 marL="0" lvl="2" indent="0" defTabSz="179388">
              <a:buNone/>
            </a:pPr>
            <a:r>
              <a:rPr lang="en-US" sz="1800" smtClean="0">
                <a:cs typeface="Courier New" panose="02070309020205020404" pitchFamily="49" charset="0"/>
              </a:rPr>
              <a:t>Build </a:t>
            </a:r>
            <a:r>
              <a:rPr lang="en-US" sz="1800">
                <a:cs typeface="Courier New" panose="02070309020205020404" pitchFamily="49" charset="0"/>
              </a:rPr>
              <a:t>the following </a:t>
            </a:r>
            <a:r>
              <a:rPr lang="hu-HU" sz="1800" smtClean="0">
                <a:cs typeface="Courier New" panose="02070309020205020404" pitchFamily="49" charset="0"/>
              </a:rPr>
              <a:t>structure</a:t>
            </a:r>
            <a:r>
              <a:rPr lang="en-US" sz="1800" smtClean="0">
                <a:cs typeface="Courier New" panose="02070309020205020404" pitchFamily="49" charset="0"/>
              </a:rPr>
              <a:t> </a:t>
            </a:r>
            <a:r>
              <a:rPr lang="en-US" sz="1800">
                <a:cs typeface="Courier New" panose="02070309020205020404" pitchFamily="49" charset="0"/>
              </a:rPr>
              <a:t>(not by hand</a:t>
            </a:r>
            <a:r>
              <a:rPr lang="en-US" sz="1800" smtClean="0">
                <a:cs typeface="Courier New" panose="02070309020205020404" pitchFamily="49" charset="0"/>
              </a:rPr>
              <a:t>):</a:t>
            </a:r>
            <a:r>
              <a:rPr lang="hu-HU" sz="1800">
                <a:cs typeface="Courier New" panose="02070309020205020404" pitchFamily="49" charset="0"/>
              </a:rPr>
              <a:t/>
            </a:r>
            <a:br>
              <a:rPr lang="hu-HU" sz="1800">
                <a:cs typeface="Courier New" panose="02070309020205020404" pitchFamily="49" charset="0"/>
              </a:rPr>
            </a:br>
            <a:r>
              <a:rPr lang="en-US" sz="1800" smtClean="0">
                <a:solidFill>
                  <a:srgbClr val="2FC2D9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var </a:t>
            </a:r>
            <a:r>
              <a:rPr lang="en-US" sz="1800">
                <a:solidFill>
                  <a:srgbClr val="1A9CB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people</a:t>
            </a:r>
            <a:r>
              <a:rPr lang="en-US" sz="1800">
                <a:solidFill>
                  <a:srgbClr val="2FC2D9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= [</a:t>
            </a:r>
          </a:p>
          <a:p>
            <a:pPr marL="0" lvl="2" indent="0">
              <a:buNone/>
            </a:pPr>
            <a:r>
              <a:rPr lang="en-US" sz="1800">
                <a:solidFill>
                  <a:srgbClr val="2FC2D9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{</a:t>
            </a:r>
            <a:r>
              <a:rPr lang="en-US" sz="1800">
                <a:solidFill>
                  <a:srgbClr val="1A9CB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name</a:t>
            </a:r>
            <a:r>
              <a:rPr lang="en-US" sz="1800">
                <a:solidFill>
                  <a:srgbClr val="2FC2D9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: 'Joe', </a:t>
            </a:r>
            <a:r>
              <a:rPr lang="en-US" sz="1800">
                <a:solidFill>
                  <a:srgbClr val="1A9CB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age</a:t>
            </a:r>
            <a:r>
              <a:rPr lang="en-US" sz="1800">
                <a:solidFill>
                  <a:srgbClr val="2FC2D9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: 22, </a:t>
            </a:r>
            <a:r>
              <a:rPr lang="en-US" sz="1800">
                <a:solidFill>
                  <a:srgbClr val="1A9CB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city</a:t>
            </a:r>
            <a:r>
              <a:rPr lang="en-US" sz="1800">
                <a:solidFill>
                  <a:srgbClr val="2FC2D9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: 'New York City', </a:t>
            </a:r>
            <a:r>
              <a:rPr lang="en-US" sz="1800">
                <a:solidFill>
                  <a:srgbClr val="1A9CB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gender</a:t>
            </a:r>
            <a:r>
              <a:rPr lang="en-US" sz="1800">
                <a:solidFill>
                  <a:srgbClr val="2FC2D9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: 'male'},</a:t>
            </a:r>
          </a:p>
          <a:p>
            <a:pPr marL="0" lvl="2" indent="0">
              <a:buNone/>
            </a:pPr>
            <a:r>
              <a:rPr lang="en-US" sz="1800">
                <a:solidFill>
                  <a:srgbClr val="2FC2D9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{</a:t>
            </a:r>
            <a:r>
              <a:rPr lang="en-US" sz="1800">
                <a:solidFill>
                  <a:srgbClr val="1A9CB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name</a:t>
            </a:r>
            <a:r>
              <a:rPr lang="en-US" sz="1800">
                <a:solidFill>
                  <a:srgbClr val="2FC2D9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: 'Jane', </a:t>
            </a:r>
            <a:r>
              <a:rPr lang="en-US" sz="1800">
                <a:solidFill>
                  <a:srgbClr val="1A9CB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age</a:t>
            </a:r>
            <a:r>
              <a:rPr lang="en-US" sz="1800">
                <a:solidFill>
                  <a:srgbClr val="2FC2D9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: 85, </a:t>
            </a:r>
            <a:r>
              <a:rPr lang="en-US" sz="1800">
                <a:solidFill>
                  <a:srgbClr val="1A9CB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city</a:t>
            </a:r>
            <a:r>
              <a:rPr lang="en-US" sz="1800">
                <a:solidFill>
                  <a:srgbClr val="2FC2D9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: 'Las Vegas', </a:t>
            </a:r>
            <a:r>
              <a:rPr lang="en-US" sz="1800">
                <a:solidFill>
                  <a:srgbClr val="1A9CB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gender</a:t>
            </a:r>
            <a:r>
              <a:rPr lang="en-US" sz="1800">
                <a:solidFill>
                  <a:srgbClr val="2FC2D9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: 'female'},</a:t>
            </a:r>
          </a:p>
          <a:p>
            <a:pPr marL="0" lvl="2" indent="0">
              <a:buNone/>
            </a:pPr>
            <a:r>
              <a:rPr lang="en-US" sz="1800">
                <a:solidFill>
                  <a:srgbClr val="2FC2D9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{</a:t>
            </a:r>
            <a:r>
              <a:rPr lang="en-US" sz="1800">
                <a:solidFill>
                  <a:srgbClr val="1A9CB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name</a:t>
            </a:r>
            <a:r>
              <a:rPr lang="en-US" sz="1800">
                <a:solidFill>
                  <a:srgbClr val="2FC2D9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: 'Jack', </a:t>
            </a:r>
            <a:r>
              <a:rPr lang="en-US" sz="1800">
                <a:solidFill>
                  <a:srgbClr val="1A9CB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age</a:t>
            </a:r>
            <a:r>
              <a:rPr lang="en-US" sz="1800">
                <a:solidFill>
                  <a:srgbClr val="2FC2D9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: 55, </a:t>
            </a:r>
            <a:r>
              <a:rPr lang="en-US" sz="1800">
                <a:solidFill>
                  <a:srgbClr val="1A9CB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city</a:t>
            </a:r>
            <a:r>
              <a:rPr lang="en-US" sz="1800">
                <a:solidFill>
                  <a:srgbClr val="2FC2D9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: 'London', </a:t>
            </a:r>
            <a:r>
              <a:rPr lang="en-US" sz="1800">
                <a:solidFill>
                  <a:srgbClr val="1A9CB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gender</a:t>
            </a:r>
            <a:r>
              <a:rPr lang="en-US" sz="1800">
                <a:solidFill>
                  <a:srgbClr val="2FC2D9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: 'male'},</a:t>
            </a:r>
          </a:p>
          <a:p>
            <a:pPr marL="0" lvl="2" indent="0">
              <a:buNone/>
            </a:pPr>
            <a:r>
              <a:rPr lang="en-US" sz="1800">
                <a:solidFill>
                  <a:srgbClr val="2FC2D9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];</a:t>
            </a:r>
            <a:r>
              <a:rPr lang="en-US" sz="1000"/>
              <a:t/>
            </a:r>
            <a:br>
              <a:rPr lang="en-US" sz="1000"/>
            </a:br>
            <a:endParaRPr lang="en-US" sz="1000" dirty="0"/>
          </a:p>
        </p:txBody>
      </p:sp>
      <p:sp>
        <p:nvSpPr>
          <p:cNvPr id="2" name="Szöveg helye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hu-HU" smtClean="0"/>
              <a:t>EXERCISES</a:t>
            </a:r>
            <a:endParaRPr lang="hu-HU"/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418148" y="1240393"/>
            <a:ext cx="2858452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Clr>
                <a:schemeClr val="accent2"/>
              </a:buClr>
              <a:buFont typeface="Arial"/>
              <a:buNone/>
              <a:defRPr sz="1200" kern="1200">
                <a:solidFill>
                  <a:schemeClr val="bg1"/>
                </a:solidFill>
                <a:latin typeface="Arial Black"/>
                <a:ea typeface="+mn-ea"/>
                <a:cs typeface="Arial Black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 smtClean="0"/>
              <a:t>Data Manipulation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0273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48" t="1" r="5748" b="1"/>
          <a:stretch/>
        </p:blipFill>
        <p:spPr>
          <a:xfrm>
            <a:off x="0" y="0"/>
            <a:ext cx="9144000" cy="6858000"/>
          </a:xfrm>
        </p:spPr>
      </p:pic>
      <p:sp>
        <p:nvSpPr>
          <p:cNvPr id="17" name="Text Placeholder 16"/>
          <p:cNvSpPr>
            <a:spLocks noGrp="1"/>
          </p:cNvSpPr>
          <p:nvPr>
            <p:ph type="body" sz="quarter" idx="17"/>
          </p:nvPr>
        </p:nvSpPr>
        <p:spPr>
          <a:xfrm>
            <a:off x="866629" y="3276170"/>
            <a:ext cx="2934073" cy="284693"/>
          </a:xfrm>
        </p:spPr>
        <p:txBody>
          <a:bodyPr/>
          <a:lstStyle/>
          <a:p>
            <a:r>
              <a:rPr lang="hu-HU" smtClean="0"/>
              <a:t>JavaScript – An Introduction</a:t>
            </a:r>
            <a:endParaRPr lang="en-US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8"/>
          </p:nvPr>
        </p:nvSpPr>
        <p:spPr>
          <a:xfrm>
            <a:off x="872405" y="3831947"/>
            <a:ext cx="3742691" cy="647100"/>
          </a:xfrm>
        </p:spPr>
        <p:txBody>
          <a:bodyPr/>
          <a:lstStyle/>
          <a:p>
            <a:r>
              <a:rPr lang="hu-HU" smtClean="0"/>
              <a:t>IDENTIFIERS</a:t>
            </a:r>
            <a:endParaRPr lang="en-US"/>
          </a:p>
        </p:txBody>
      </p:sp>
      <p:sp>
        <p:nvSpPr>
          <p:cNvPr id="8" name="Text Placeholder 17"/>
          <p:cNvSpPr>
            <a:spLocks noGrp="1"/>
          </p:cNvSpPr>
          <p:nvPr>
            <p:ph type="body" sz="quarter" idx="18"/>
          </p:nvPr>
        </p:nvSpPr>
        <p:spPr>
          <a:xfrm>
            <a:off x="870252" y="4473451"/>
            <a:ext cx="5203669" cy="647100"/>
          </a:xfrm>
        </p:spPr>
        <p:txBody>
          <a:bodyPr/>
          <a:lstStyle/>
          <a:p>
            <a:r>
              <a:rPr lang="hu-HU" smtClean="0"/>
              <a:t>&amp; control flow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622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363" y="1560350"/>
            <a:ext cx="4343400" cy="4476003"/>
          </a:xfrm>
        </p:spPr>
        <p:txBody>
          <a:bodyPr>
            <a:normAutofit/>
          </a:bodyPr>
          <a:lstStyle/>
          <a:p>
            <a:r>
              <a:rPr lang="hu-HU" sz="1800" smtClean="0"/>
              <a:t>The name of variables, functions and keywords</a:t>
            </a:r>
          </a:p>
          <a:p>
            <a:r>
              <a:rPr lang="hu-HU" sz="1800" smtClean="0">
                <a:solidFill>
                  <a:srgbClr val="464547"/>
                </a:solidFill>
                <a:latin typeface="+mj-lt"/>
              </a:rPr>
              <a:t>Must start with a </a:t>
            </a:r>
            <a:r>
              <a:rPr lang="hu-HU" sz="1800" b="1" smtClean="0">
                <a:solidFill>
                  <a:srgbClr val="1A9CB0"/>
                </a:solidFill>
                <a:latin typeface="+mj-lt"/>
              </a:rPr>
              <a:t>letter</a:t>
            </a:r>
            <a:r>
              <a:rPr lang="hu-HU" sz="1800" smtClean="0">
                <a:solidFill>
                  <a:srgbClr val="464547"/>
                </a:solidFill>
                <a:latin typeface="+mj-lt"/>
              </a:rPr>
              <a:t>, </a:t>
            </a:r>
            <a:r>
              <a:rPr lang="hu-HU" sz="1800" b="1" smtClean="0">
                <a:solidFill>
                  <a:srgbClr val="1A9CB0"/>
                </a:solidFill>
                <a:latin typeface="+mj-lt"/>
              </a:rPr>
              <a:t>underscore</a:t>
            </a:r>
            <a:r>
              <a:rPr lang="hu-HU" sz="1800" smtClean="0">
                <a:solidFill>
                  <a:srgbClr val="464547"/>
                </a:solidFill>
                <a:latin typeface="+mj-lt"/>
              </a:rPr>
              <a:t> (</a:t>
            </a:r>
            <a:r>
              <a:rPr lang="hu-HU" sz="1800" b="1" smtClean="0">
                <a:solidFill>
                  <a:srgbClr val="1A9CB0"/>
                </a:solidFill>
                <a:latin typeface="+mj-lt"/>
              </a:rPr>
              <a:t>_</a:t>
            </a:r>
            <a:r>
              <a:rPr lang="hu-HU" sz="1800" smtClean="0">
                <a:solidFill>
                  <a:srgbClr val="464547"/>
                </a:solidFill>
                <a:latin typeface="+mj-lt"/>
              </a:rPr>
              <a:t>) or dollar sign (</a:t>
            </a:r>
            <a:r>
              <a:rPr lang="hu-HU" sz="1800" b="1" smtClean="0">
                <a:solidFill>
                  <a:srgbClr val="1A9CB0"/>
                </a:solidFill>
                <a:latin typeface="+mj-lt"/>
              </a:rPr>
              <a:t>$</a:t>
            </a:r>
            <a:r>
              <a:rPr lang="hu-HU" sz="1800" smtClean="0">
                <a:solidFill>
                  <a:srgbClr val="464547"/>
                </a:solidFill>
                <a:latin typeface="+mj-lt"/>
              </a:rPr>
              <a:t>)</a:t>
            </a:r>
          </a:p>
          <a:p>
            <a:r>
              <a:rPr lang="hu-HU" sz="1800" smtClean="0">
                <a:solidFill>
                  <a:srgbClr val="464547"/>
                </a:solidFill>
                <a:latin typeface="+mj-lt"/>
              </a:rPr>
              <a:t>Can be followed by numbers, letters, underscores and dollar signs</a:t>
            </a:r>
          </a:p>
          <a:p>
            <a:r>
              <a:rPr lang="hu-HU" sz="1800" smtClean="0">
                <a:solidFill>
                  <a:srgbClr val="464547"/>
                </a:solidFill>
                <a:latin typeface="+mj-lt"/>
              </a:rPr>
              <a:t>Are case sensitive</a:t>
            </a:r>
            <a:br>
              <a:rPr lang="hu-HU" sz="1800" smtClean="0">
                <a:solidFill>
                  <a:srgbClr val="464547"/>
                </a:solidFill>
                <a:latin typeface="+mj-lt"/>
              </a:rPr>
            </a:br>
            <a:r>
              <a:rPr lang="hu-HU" sz="1800" smtClean="0">
                <a:solidFill>
                  <a:srgbClr val="2FC2D9"/>
                </a:solidFill>
                <a:latin typeface="Consolas" panose="020B0609020204030204" pitchFamily="49" charset="0"/>
              </a:rPr>
              <a:t>awYeah </a:t>
            </a:r>
            <a:r>
              <a:rPr lang="hu-HU" sz="1800" smtClean="0">
                <a:solidFill>
                  <a:srgbClr val="1A9CB0"/>
                </a:solidFill>
                <a:latin typeface="Consolas" panose="020B0609020204030204" pitchFamily="49" charset="0"/>
              </a:rPr>
              <a:t>!=</a:t>
            </a:r>
            <a:r>
              <a:rPr lang="hu-HU" sz="1800" smtClean="0">
                <a:solidFill>
                  <a:srgbClr val="2FC2D9"/>
                </a:solidFill>
                <a:latin typeface="Consolas" panose="020B0609020204030204" pitchFamily="49" charset="0"/>
              </a:rPr>
              <a:t> awYEAH</a:t>
            </a:r>
            <a:endParaRPr lang="hu-HU" sz="1800">
              <a:solidFill>
                <a:srgbClr val="2FC2D9"/>
              </a:solidFill>
              <a:latin typeface="Consolas" panose="020B0609020204030204" pitchFamily="49" charset="0"/>
            </a:endParaRPr>
          </a:p>
          <a:p>
            <a:r>
              <a:rPr lang="hu-HU" sz="1800" smtClean="0">
                <a:solidFill>
                  <a:srgbClr val="464547"/>
                </a:solidFill>
                <a:latin typeface="+mj-lt"/>
              </a:rPr>
              <a:t>Convention: camelCase</a:t>
            </a:r>
            <a:r>
              <a:rPr lang="hu-HU" sz="1800">
                <a:solidFill>
                  <a:srgbClr val="464547"/>
                </a:solidFill>
                <a:latin typeface="+mj-lt"/>
              </a:rPr>
              <a:t/>
            </a:r>
            <a:br>
              <a:rPr lang="hu-HU" sz="1800">
                <a:solidFill>
                  <a:srgbClr val="464547"/>
                </a:solidFill>
                <a:latin typeface="+mj-lt"/>
              </a:rPr>
            </a:br>
            <a:r>
              <a:rPr lang="hu-HU" sz="1800" smtClean="0">
                <a:solidFill>
                  <a:srgbClr val="2FC2D9"/>
                </a:solidFill>
                <a:latin typeface="Consolas" panose="020B0609020204030204" pitchFamily="49" charset="0"/>
              </a:rPr>
              <a:t>var funTime = </a:t>
            </a:r>
            <a:r>
              <a:rPr lang="hu-HU" sz="1800" smtClean="0">
                <a:solidFill>
                  <a:srgbClr val="1A9CB0"/>
                </a:solidFill>
                <a:latin typeface="Consolas" panose="020B0609020204030204" pitchFamily="49" charset="0"/>
              </a:rPr>
              <a:t>true</a:t>
            </a:r>
            <a:r>
              <a:rPr lang="hu-HU" sz="1800" smtClean="0">
                <a:solidFill>
                  <a:srgbClr val="2FC2D9"/>
                </a:solidFill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2" name="Szöveg helye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hu-HU" smtClean="0"/>
              <a:t>IDENTIFIERS &amp; CONTROL FLOW</a:t>
            </a:r>
            <a:endParaRPr lang="hu-HU"/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418148" y="1240393"/>
            <a:ext cx="2011680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Clr>
                <a:schemeClr val="accent2"/>
              </a:buClr>
              <a:buFont typeface="Arial"/>
              <a:buNone/>
              <a:defRPr sz="1200" kern="1200">
                <a:solidFill>
                  <a:schemeClr val="bg1"/>
                </a:solidFill>
                <a:latin typeface="Arial Black"/>
                <a:ea typeface="+mn-ea"/>
                <a:cs typeface="Arial Black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 smtClean="0"/>
              <a:t>IDENTIFIERS</a:t>
            </a:r>
          </a:p>
        </p:txBody>
      </p:sp>
      <p:pic>
        <p:nvPicPr>
          <p:cNvPr id="6" name="Picture 2" descr="https://www.codementor.io/assets/page_img/learn-javascrip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1868486"/>
            <a:ext cx="3276600" cy="3714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4889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363" y="1562322"/>
            <a:ext cx="4343400" cy="3409728"/>
          </a:xfrm>
        </p:spPr>
        <p:txBody>
          <a:bodyPr>
            <a:normAutofit lnSpcReduction="10000"/>
          </a:bodyPr>
          <a:lstStyle/>
          <a:p>
            <a:r>
              <a:rPr lang="hu-HU" sz="1800" smtClean="0"/>
              <a:t>Control flow statements are similar to other high-level languages</a:t>
            </a:r>
          </a:p>
          <a:p>
            <a:r>
              <a:rPr lang="hu-HU" sz="1800" smtClean="0"/>
              <a:t>Branching</a:t>
            </a:r>
          </a:p>
          <a:p>
            <a:pPr lvl="1"/>
            <a:r>
              <a:rPr lang="hu-HU" sz="1800" smtClean="0">
                <a:solidFill>
                  <a:srgbClr val="00B0F0"/>
                </a:solidFill>
                <a:latin typeface="Consolas" panose="020B0609020204030204" pitchFamily="49" charset="0"/>
              </a:rPr>
              <a:t>if / </a:t>
            </a:r>
            <a:r>
              <a:rPr lang="hu-HU" sz="1800" smtClean="0">
                <a:solidFill>
                  <a:srgbClr val="1A9CB0"/>
                </a:solidFill>
                <a:latin typeface="Consolas" panose="020B0609020204030204" pitchFamily="49" charset="0"/>
              </a:rPr>
              <a:t>else if </a:t>
            </a:r>
            <a:r>
              <a:rPr lang="hu-HU" sz="1800" smtClean="0">
                <a:solidFill>
                  <a:srgbClr val="00B0F0"/>
                </a:solidFill>
                <a:latin typeface="Consolas" panose="020B0609020204030204" pitchFamily="49" charset="0"/>
              </a:rPr>
              <a:t>/ else</a:t>
            </a:r>
          </a:p>
          <a:p>
            <a:pPr lvl="1"/>
            <a:r>
              <a:rPr lang="hu-HU" sz="1800" smtClean="0">
                <a:solidFill>
                  <a:srgbClr val="00B0F0"/>
                </a:solidFill>
                <a:latin typeface="Consolas" panose="020B0609020204030204" pitchFamily="49" charset="0"/>
              </a:rPr>
              <a:t>switch / case</a:t>
            </a:r>
          </a:p>
          <a:p>
            <a:r>
              <a:rPr lang="hu-HU" sz="1800" smtClean="0"/>
              <a:t>Loops</a:t>
            </a:r>
          </a:p>
          <a:p>
            <a:pPr lvl="1"/>
            <a:r>
              <a:rPr lang="hu-HU" sz="1800" smtClean="0">
                <a:solidFill>
                  <a:srgbClr val="00B0F0"/>
                </a:solidFill>
                <a:latin typeface="Consolas" panose="020B0609020204030204" pitchFamily="49" charset="0"/>
              </a:rPr>
              <a:t>for</a:t>
            </a:r>
          </a:p>
          <a:p>
            <a:pPr lvl="1"/>
            <a:r>
              <a:rPr lang="hu-HU" sz="1800" smtClean="0">
                <a:solidFill>
                  <a:srgbClr val="00B0F0"/>
                </a:solidFill>
                <a:latin typeface="Consolas" panose="020B0609020204030204" pitchFamily="49" charset="0"/>
              </a:rPr>
              <a:t>while</a:t>
            </a:r>
          </a:p>
          <a:p>
            <a:pPr lvl="1"/>
            <a:r>
              <a:rPr lang="hu-HU" sz="1800" smtClean="0">
                <a:solidFill>
                  <a:srgbClr val="00B0F0"/>
                </a:solidFill>
                <a:latin typeface="Consolas" panose="020B0609020204030204" pitchFamily="49" charset="0"/>
              </a:rPr>
              <a:t>do .. while</a:t>
            </a:r>
            <a:endParaRPr lang="hu-HU" sz="1800">
              <a:solidFill>
                <a:srgbClr val="00B0F0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Szöveg helye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hu-HU"/>
              <a:t>IDENTIFIERS &amp; CONTROL FLOW</a:t>
            </a:r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418148" y="1240393"/>
            <a:ext cx="2011680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Clr>
                <a:schemeClr val="accent2"/>
              </a:buClr>
              <a:buFont typeface="Arial"/>
              <a:buNone/>
              <a:defRPr sz="1200" kern="1200">
                <a:solidFill>
                  <a:schemeClr val="bg1"/>
                </a:solidFill>
                <a:latin typeface="Arial Black"/>
                <a:ea typeface="+mn-ea"/>
                <a:cs typeface="Arial Black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 smtClean="0"/>
              <a:t>CONTROL FLOW</a:t>
            </a:r>
          </a:p>
        </p:txBody>
      </p:sp>
      <p:pic>
        <p:nvPicPr>
          <p:cNvPr id="6" name="Picture 2" descr="https://www.codementor.io/assets/page_img/learn-javascrip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1868486"/>
            <a:ext cx="3276600" cy="3714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7698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48" t="1" r="5748" b="1"/>
          <a:stretch/>
        </p:blipFill>
        <p:spPr>
          <a:xfrm>
            <a:off x="0" y="0"/>
            <a:ext cx="9144000" cy="6858000"/>
          </a:xfrm>
        </p:spPr>
      </p:pic>
      <p:sp>
        <p:nvSpPr>
          <p:cNvPr id="17" name="Text Placeholder 16"/>
          <p:cNvSpPr>
            <a:spLocks noGrp="1"/>
          </p:cNvSpPr>
          <p:nvPr>
            <p:ph type="body" sz="quarter" idx="17"/>
          </p:nvPr>
        </p:nvSpPr>
        <p:spPr>
          <a:xfrm>
            <a:off x="866629" y="3276170"/>
            <a:ext cx="2934073" cy="284693"/>
          </a:xfrm>
        </p:spPr>
        <p:txBody>
          <a:bodyPr/>
          <a:lstStyle/>
          <a:p>
            <a:r>
              <a:rPr lang="hu-HU" smtClean="0"/>
              <a:t>JavaScript – An Introduction</a:t>
            </a:r>
            <a:endParaRPr lang="en-US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8"/>
          </p:nvPr>
        </p:nvSpPr>
        <p:spPr>
          <a:xfrm>
            <a:off x="872405" y="3831947"/>
            <a:ext cx="3627853" cy="647100"/>
          </a:xfrm>
        </p:spPr>
        <p:txBody>
          <a:bodyPr/>
          <a:lstStyle/>
          <a:p>
            <a:r>
              <a:rPr lang="hu-HU" smtClean="0"/>
              <a:t>DATA TYPES</a:t>
            </a:r>
            <a:endParaRPr lang="en-US"/>
          </a:p>
        </p:txBody>
      </p:sp>
      <p:sp>
        <p:nvSpPr>
          <p:cNvPr id="5" name="Text Placeholder 17"/>
          <p:cNvSpPr>
            <a:spLocks noGrp="1"/>
          </p:cNvSpPr>
          <p:nvPr>
            <p:ph type="body" sz="quarter" idx="18"/>
          </p:nvPr>
        </p:nvSpPr>
        <p:spPr>
          <a:xfrm>
            <a:off x="872405" y="4479047"/>
            <a:ext cx="4411272" cy="647100"/>
          </a:xfrm>
        </p:spPr>
        <p:txBody>
          <a:bodyPr/>
          <a:lstStyle/>
          <a:p>
            <a:r>
              <a:rPr lang="hu-HU" smtClean="0"/>
              <a:t>&amp; OPERATIONS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66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363" y="1545997"/>
            <a:ext cx="4343400" cy="4572000"/>
          </a:xfrm>
        </p:spPr>
        <p:txBody>
          <a:bodyPr>
            <a:normAutofit lnSpcReduction="10000"/>
          </a:bodyPr>
          <a:lstStyle/>
          <a:p>
            <a:r>
              <a:rPr lang="hu-HU" sz="1800" smtClean="0">
                <a:solidFill>
                  <a:srgbClr val="464547"/>
                </a:solidFill>
                <a:latin typeface="+mj-lt"/>
              </a:rPr>
              <a:t>Null</a:t>
            </a:r>
            <a:br>
              <a:rPr lang="hu-HU" sz="1800" smtClean="0">
                <a:solidFill>
                  <a:srgbClr val="464547"/>
                </a:solidFill>
                <a:latin typeface="+mj-lt"/>
              </a:rPr>
            </a:br>
            <a:r>
              <a:rPr lang="hu-HU" smtClean="0">
                <a:solidFill>
                  <a:srgbClr val="464547"/>
                </a:solidFill>
                <a:latin typeface="+mj-lt"/>
              </a:rPr>
              <a:t>Has only one value: </a:t>
            </a:r>
            <a:r>
              <a:rPr lang="hu-HU" b="1" smtClean="0">
                <a:solidFill>
                  <a:srgbClr val="2FC2D9"/>
                </a:solidFill>
                <a:latin typeface="Consolas" panose="020B0609020204030204" pitchFamily="49" charset="0"/>
              </a:rPr>
              <a:t>null</a:t>
            </a:r>
            <a:endParaRPr lang="hu-HU" sz="1800" b="1" smtClean="0">
              <a:solidFill>
                <a:srgbClr val="2FC2D9"/>
              </a:solidFill>
              <a:latin typeface="Consolas" panose="020B0609020204030204" pitchFamily="49" charset="0"/>
            </a:endParaRPr>
          </a:p>
          <a:p>
            <a:r>
              <a:rPr lang="hu-HU" sz="1800">
                <a:solidFill>
                  <a:srgbClr val="2FC2D9"/>
                </a:solidFill>
                <a:latin typeface="Consolas" panose="020B0609020204030204" pitchFamily="49" charset="0"/>
              </a:rPr>
              <a:t>u</a:t>
            </a:r>
            <a:r>
              <a:rPr lang="hu-HU" sz="1800" smtClean="0">
                <a:solidFill>
                  <a:srgbClr val="2FC2D9"/>
                </a:solidFill>
                <a:latin typeface="Consolas" panose="020B0609020204030204" pitchFamily="49" charset="0"/>
              </a:rPr>
              <a:t>ndefined</a:t>
            </a:r>
            <a:br>
              <a:rPr lang="hu-HU" sz="1800" smtClean="0">
                <a:solidFill>
                  <a:srgbClr val="2FC2D9"/>
                </a:solidFill>
                <a:latin typeface="Consolas" panose="020B0609020204030204" pitchFamily="49" charset="0"/>
              </a:rPr>
            </a:br>
            <a:r>
              <a:rPr lang="hu-HU" smtClean="0">
                <a:solidFill>
                  <a:srgbClr val="464547"/>
                </a:solidFill>
                <a:latin typeface="+mj-lt"/>
              </a:rPr>
              <a:t>New variables that haven’t been assigned a value</a:t>
            </a:r>
            <a:endParaRPr lang="hu-HU" sz="1800" smtClean="0">
              <a:solidFill>
                <a:srgbClr val="464547"/>
              </a:solidFill>
              <a:latin typeface="+mj-lt"/>
            </a:endParaRPr>
          </a:p>
          <a:p>
            <a:r>
              <a:rPr lang="hu-HU" sz="1800" smtClean="0"/>
              <a:t>Boolean</a:t>
            </a:r>
            <a:br>
              <a:rPr lang="hu-HU" sz="1800" smtClean="0"/>
            </a:br>
            <a:r>
              <a:rPr lang="hu-HU" smtClean="0"/>
              <a:t>Logical value; </a:t>
            </a:r>
            <a:r>
              <a:rPr lang="hu-HU" b="1" smtClean="0">
                <a:solidFill>
                  <a:srgbClr val="2FC2D9"/>
                </a:solidFill>
                <a:latin typeface="Consolas" panose="020B0609020204030204" pitchFamily="49" charset="0"/>
              </a:rPr>
              <a:t>true</a:t>
            </a:r>
            <a:r>
              <a:rPr lang="hu-HU" smtClean="0"/>
              <a:t> or </a:t>
            </a:r>
            <a:r>
              <a:rPr lang="hu-HU" b="1" smtClean="0">
                <a:solidFill>
                  <a:srgbClr val="2FC2D9"/>
                </a:solidFill>
                <a:latin typeface="Consolas" panose="020B0609020204030204" pitchFamily="49" charset="0"/>
              </a:rPr>
              <a:t>false</a:t>
            </a:r>
            <a:endParaRPr lang="hu-HU" sz="1800" b="1" smtClean="0">
              <a:solidFill>
                <a:srgbClr val="2FC2D9"/>
              </a:solidFill>
              <a:latin typeface="Consolas" panose="020B0609020204030204" pitchFamily="49" charset="0"/>
            </a:endParaRPr>
          </a:p>
          <a:p>
            <a:r>
              <a:rPr lang="hu-HU" sz="1800" smtClean="0"/>
              <a:t>Number</a:t>
            </a:r>
            <a:br>
              <a:rPr lang="hu-HU" sz="1800" smtClean="0"/>
            </a:br>
            <a:r>
              <a:rPr lang="hu-HU" smtClean="0">
                <a:solidFill>
                  <a:srgbClr val="1A9CB0"/>
                </a:solidFill>
              </a:rPr>
              <a:t>12</a:t>
            </a:r>
            <a:r>
              <a:rPr lang="hu-HU" smtClean="0"/>
              <a:t>, </a:t>
            </a:r>
            <a:r>
              <a:rPr lang="hu-HU" smtClean="0">
                <a:solidFill>
                  <a:srgbClr val="1A9CB0"/>
                </a:solidFill>
              </a:rPr>
              <a:t>42.01</a:t>
            </a:r>
            <a:r>
              <a:rPr lang="hu-HU" smtClean="0"/>
              <a:t/>
            </a:r>
            <a:br>
              <a:rPr lang="hu-HU" smtClean="0"/>
            </a:br>
            <a:r>
              <a:rPr lang="hu-HU" smtClean="0"/>
              <a:t>Internally only floating point</a:t>
            </a:r>
            <a:endParaRPr lang="hu-HU" sz="1800" smtClean="0"/>
          </a:p>
          <a:p>
            <a:r>
              <a:rPr lang="hu-HU" sz="1800"/>
              <a:t>String</a:t>
            </a:r>
            <a:br>
              <a:rPr lang="hu-HU" sz="1800"/>
            </a:br>
            <a:r>
              <a:rPr lang="hu-HU"/>
              <a:t>Textual data: </a:t>
            </a:r>
            <a:r>
              <a:rPr lang="hu-HU" smtClean="0">
                <a:solidFill>
                  <a:srgbClr val="2FC2D9"/>
                </a:solidFill>
                <a:latin typeface="Consolas" panose="020B0609020204030204" pitchFamily="49" charset="0"/>
              </a:rPr>
              <a:t>”antidisestablishmentarianism”</a:t>
            </a:r>
            <a:endParaRPr lang="hu-HU" sz="1800">
              <a:solidFill>
                <a:srgbClr val="2FC2D9"/>
              </a:solidFill>
              <a:latin typeface="Consolas" panose="020B0609020204030204" pitchFamily="49" charset="0"/>
            </a:endParaRPr>
          </a:p>
          <a:p>
            <a:pPr marL="457200" lvl="1" indent="0">
              <a:buNone/>
            </a:pPr>
            <a:endParaRPr lang="hu-HU" sz="1800" smtClean="0"/>
          </a:p>
        </p:txBody>
      </p:sp>
      <p:sp>
        <p:nvSpPr>
          <p:cNvPr id="2" name="Szöveg helye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hu-HU" smtClean="0"/>
              <a:t>DATA TYPES &amp; OPERATIONS</a:t>
            </a:r>
            <a:endParaRPr lang="hu-HU"/>
          </a:p>
        </p:txBody>
      </p:sp>
      <p:pic>
        <p:nvPicPr>
          <p:cNvPr id="6" name="Picture 2" descr="http://slidenerd.com/wp-content/uploads/2014/09/Snap-2014-09-27-at-10.28.0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5492" y="1879014"/>
            <a:ext cx="3675676" cy="3693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3"/>
          <p:cNvSpPr txBox="1">
            <a:spLocks/>
          </p:cNvSpPr>
          <p:nvPr/>
        </p:nvSpPr>
        <p:spPr>
          <a:xfrm>
            <a:off x="418147" y="1240393"/>
            <a:ext cx="2643459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Clr>
                <a:schemeClr val="accent2"/>
              </a:buClr>
              <a:buFont typeface="Arial"/>
              <a:buNone/>
              <a:defRPr sz="1200" kern="1200">
                <a:solidFill>
                  <a:schemeClr val="bg1"/>
                </a:solidFill>
                <a:latin typeface="Arial Black"/>
                <a:ea typeface="+mn-ea"/>
                <a:cs typeface="Arial Black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 smtClean="0"/>
              <a:t>PRIMITIVE TYPES</a:t>
            </a:r>
          </a:p>
        </p:txBody>
      </p:sp>
    </p:spTree>
    <p:extLst>
      <p:ext uri="{BB962C8B-B14F-4D97-AF65-F5344CB8AC3E}">
        <p14:creationId xmlns:p14="http://schemas.microsoft.com/office/powerpoint/2010/main" val="2705599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Epam_PPT_Template">
  <a:themeElements>
    <a:clrScheme name="EPAM_Color">
      <a:dk1>
        <a:srgbClr val="464547"/>
      </a:dk1>
      <a:lt1>
        <a:sysClr val="window" lastClr="FFFFFF"/>
      </a:lt1>
      <a:dk2>
        <a:srgbClr val="666666"/>
      </a:dk2>
      <a:lt2>
        <a:srgbClr val="999999"/>
      </a:lt2>
      <a:accent1>
        <a:srgbClr val="CCCCCC"/>
      </a:accent1>
      <a:accent2>
        <a:srgbClr val="39C2D7"/>
      </a:accent2>
      <a:accent3>
        <a:srgbClr val="1B8BA0"/>
      </a:accent3>
      <a:accent4>
        <a:srgbClr val="A3C644"/>
      </a:accent4>
      <a:accent5>
        <a:srgbClr val="7F993A"/>
      </a:accent5>
      <a:accent6>
        <a:srgbClr val="B22746"/>
      </a:accent6>
      <a:hlink>
        <a:srgbClr val="32B6CE"/>
      </a:hlink>
      <a:folHlink>
        <a:srgbClr val="1B8A9F"/>
      </a:folHlink>
    </a:clrScheme>
    <a:fontScheme name="Slipstream">
      <a:majorFont>
        <a:latin typeface="Trebuchet MS"/>
        <a:ea typeface=""/>
        <a:cs typeface=""/>
        <a:font script="Jpan" typeface="ＭＳ ゴシック"/>
        <a:font script="Hang" typeface="HY그래픽B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ＭＳ ゴシック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lnSpc>
            <a:spcPct val="120000"/>
          </a:lnSpc>
          <a:defRPr dirty="0" err="1">
            <a:solidFill>
              <a:srgbClr val="444444"/>
            </a:solidFill>
            <a:latin typeface="Trebuchet MS"/>
            <a:cs typeface="Trebuchet MS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Custom Design">
  <a:themeElements>
    <a:clrScheme name="EPAM">
      <a:dk1>
        <a:srgbClr val="464547"/>
      </a:dk1>
      <a:lt1>
        <a:sysClr val="window" lastClr="FFFFFF"/>
      </a:lt1>
      <a:dk2>
        <a:srgbClr val="666666"/>
      </a:dk2>
      <a:lt2>
        <a:srgbClr val="999999"/>
      </a:lt2>
      <a:accent1>
        <a:srgbClr val="CCCCCC"/>
      </a:accent1>
      <a:accent2>
        <a:srgbClr val="39C2D7"/>
      </a:accent2>
      <a:accent3>
        <a:srgbClr val="1A9CB0"/>
      </a:accent3>
      <a:accent4>
        <a:srgbClr val="A3C644"/>
      </a:accent4>
      <a:accent5>
        <a:srgbClr val="7F993A"/>
      </a:accent5>
      <a:accent6>
        <a:srgbClr val="B22746"/>
      </a:accent6>
      <a:hlink>
        <a:srgbClr val="FFFFFF"/>
      </a:hlink>
      <a:folHlink>
        <a:srgbClr val="FFFFFF"/>
      </a:folHlink>
    </a:clrScheme>
    <a:fontScheme name="Revolution">
      <a:majorFont>
        <a:latin typeface="Trebuchet MS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Trebuchet MS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0E9A4A7D20EA84CAA39F80EA2A19865" ma:contentTypeVersion="1" ma:contentTypeDescription="Create a new document." ma:contentTypeScope="" ma:versionID="4ed0c655cf5595f31b06ef1418ca28bf">
  <xsd:schema xmlns:xsd="http://www.w3.org/2001/XMLSchema" xmlns:xs="http://www.w3.org/2001/XMLSchema" xmlns:p="http://schemas.microsoft.com/office/2006/metadata/properties" xmlns:ns1="http://schemas.microsoft.com/sharepoint/v3" targetNamespace="http://schemas.microsoft.com/office/2006/metadata/properties" ma:root="true" ma:fieldsID="4dcce58c87e9fcebab8021569449a8d0" ns1:_="">
    <xsd:import namespace="http://schemas.microsoft.com/sharepoint/v3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Scheduling Start Date" ma:description="Scheduling Start Date is a site column created by the Publishing feature. It is used to specify the date and time on which this page will first appear to site visitors." ma:internalName="PublishingStartDate">
      <xsd:simpleType>
        <xsd:restriction base="dms:Unknown"/>
      </xsd:simpleType>
    </xsd:element>
    <xsd:element name="PublishingExpirationDate" ma:index="9" nillable="true" ma:displayName="Scheduling End Date" ma:description="Scheduling End Date is a site column created by the Publishing feature. It is used to specify the date and time on which this page will no longer appear to site visitors." ma:internalName="PublishingExpirationDat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5E3C081-4081-47AD-A9A6-9F18F525DA1D}">
  <ds:schemaRefs>
    <ds:schemaRef ds:uri="http://purl.org/dc/dcmitype/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www.w3.org/XML/1998/namespace"/>
    <ds:schemaRef ds:uri="http://schemas.openxmlformats.org/package/2006/metadata/core-properties"/>
    <ds:schemaRef ds:uri="http://schemas.microsoft.com/sharepoint/v3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14883F0F-DE57-4ECA-B9BB-F22E8C5B5D8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3A1A37E-F8E3-427A-BCE9-B1DDB8B96CD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28216</TotalTime>
  <Words>1145</Words>
  <Application>Microsoft Office PowerPoint</Application>
  <PresentationFormat>On-screen Show (4:3)</PresentationFormat>
  <Paragraphs>396</Paragraphs>
  <Slides>49</Slides>
  <Notes>39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49</vt:i4>
      </vt:variant>
    </vt:vector>
  </HeadingPairs>
  <TitlesOfParts>
    <vt:vector size="60" baseType="lpstr">
      <vt:lpstr>Arial Unicode MS</vt:lpstr>
      <vt:lpstr>ＭＳ Ｐゴシック</vt:lpstr>
      <vt:lpstr>Arial</vt:lpstr>
      <vt:lpstr>Arial Black</vt:lpstr>
      <vt:lpstr>Calibri</vt:lpstr>
      <vt:lpstr>Consolas</vt:lpstr>
      <vt:lpstr>Courier New</vt:lpstr>
      <vt:lpstr>Lucida Grande</vt:lpstr>
      <vt:lpstr>Trebuchet MS</vt:lpstr>
      <vt:lpstr>Epam_PPT_Template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EPAM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Michelle Canning</dc:creator>
  <cp:lastModifiedBy>Attila Gyongyosi</cp:lastModifiedBy>
  <cp:revision>1162</cp:revision>
  <cp:lastPrinted>2014-07-09T13:30:36Z</cp:lastPrinted>
  <dcterms:created xsi:type="dcterms:W3CDTF">2014-07-08T13:27:24Z</dcterms:created>
  <dcterms:modified xsi:type="dcterms:W3CDTF">2016-10-13T09:11:45Z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0x010100B0E9A4A7D20EA84CAA39F80EA2A19865</vt:lpwstr>
  </property>
</Properties>
</file>